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80" r:id="rId4"/>
    <p:sldId id="263" r:id="rId5"/>
    <p:sldId id="264" r:id="rId6"/>
    <p:sldId id="281" r:id="rId7"/>
    <p:sldId id="257" r:id="rId8"/>
    <p:sldId id="270" r:id="rId9"/>
    <p:sldId id="259" r:id="rId10"/>
    <p:sldId id="282" r:id="rId11"/>
    <p:sldId id="262" r:id="rId12"/>
    <p:sldId id="283" r:id="rId13"/>
    <p:sldId id="271" r:id="rId14"/>
    <p:sldId id="274" r:id="rId15"/>
    <p:sldId id="272" r:id="rId16"/>
    <p:sldId id="277" r:id="rId17"/>
    <p:sldId id="275" r:id="rId18"/>
    <p:sldId id="276" r:id="rId19"/>
    <p:sldId id="284" r:id="rId20"/>
    <p:sldId id="269" r:id="rId21"/>
    <p:sldId id="278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FF"/>
    <a:srgbClr val="012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4646"/>
  </p:normalViewPr>
  <p:slideViewPr>
    <p:cSldViewPr snapToGrid="0" snapToObjects="1">
      <p:cViewPr varScale="1">
        <p:scale>
          <a:sx n="96" d="100"/>
          <a:sy n="96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7C47-B789-604E-B530-7F452EAD63BA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627A-6328-274E-BFE1-7E83B664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8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7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114D-B12B-524C-BB22-48661A3BB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00B7-97A0-AD41-815D-A08E70C8B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2289-EAD7-6C44-BEB6-1DF24B27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2D2C-B770-1A44-AD27-254C77FF54A5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CB8CD-E142-1542-A2CB-5CAE9A1A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6CB6-E26D-B64D-B827-0105E988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FDFD-F9DC-214B-AD87-1B89CC0F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AFED-6822-2440-BE03-7DA0B494A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13D7-1CF5-2D4B-8BD7-E8BD2415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207F-ADBB-D149-9DB3-932283013ADD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2265-A4E6-4641-A290-0C3C8304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1F45-AB34-B941-B496-08F64516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E1A44-1D6F-C847-B963-3C907B76A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C83C4-6969-8046-B62F-A78429BC0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6078-983D-4A40-A000-D3EBFB7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4F0B-D8BD-E749-8FEB-B1C86E48EF0C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63A60-4886-0E43-AD52-E03CCEE8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EE32-A9AA-E549-ADA4-C298E577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283F-E18C-D241-BE01-EE37277D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9FB8-BD15-BA4B-BCA7-30FEBB5A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D31F-FC0A-B243-8E61-DE5FD5F3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757F-8462-9C47-969D-47FB86E4095C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5C2D-A932-A44C-8078-31AFCF8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97C5-1E4E-1F41-A446-FFC78C00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42E9-8BDB-B740-93B9-8F3C2B77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BC508-564F-5D4F-8681-AEFE6FC1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7C55-0F5C-EA47-8402-CC20297E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EED-7778-E54D-8759-20039C1D4588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D3B64-1A97-D546-9188-7AC0C6DF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9098-01AD-C94C-8E1F-803D693D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2055-1B07-F94D-99E9-44B5A929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6E67-679F-7140-A3E5-D7FCA698F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E5DAE-7511-1040-A48D-83F47901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9657F-9B63-B04B-A7E9-174CA858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2B-754D-4841-8448-9EA42C9D1140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B9FA-53E6-C444-A956-69176CC6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4EA6-A6AC-114A-ADE1-5A930B61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9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375C-3316-C643-A4F6-DE85AC24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0970-B296-C74A-8DDA-CCD77941B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7E80-A5A0-0F4A-896A-BC47E484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325E-CCCD-374C-BEAC-7503C6E41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C556B-998B-8F48-97FB-EFAA205B1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047B9-4F1F-7D4C-A775-18664802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B6CA-16EF-7A4D-9901-A6297490C8B6}" type="datetime1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7A61F-53E0-434D-B659-1B8A2CE3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F918D-73CC-9E47-82AB-7909CA5E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EB2D-B4D9-A54F-9B1D-6F0696AD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31FF2-EE53-454F-8FF5-978C2D2B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8674-FF53-364E-B76E-F26DBEC2E579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854FB-2D5F-5840-B4D2-EE7EFFB9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62C82-1C53-DA45-9740-67F67911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B8456-F26B-ED4F-A0AB-672B4F40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E9EC-322C-C74E-A0F1-5C37B87E7BE6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0CCAC-394D-A84B-BDBA-E4328972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25C32-5788-A24D-AE07-6707D329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00F7-7D5A-0A4C-81AC-0B49058A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6F0B-3311-B347-A846-5CA25C90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2BCE-652C-D341-8B8A-BFB513A13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5D4FC-50DB-FD49-8E60-A433CE1A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A6EA-52DD-354E-8A98-89CDC79AC86D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2FFD-D3FB-CF44-82E6-9917B130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53E56-C208-9146-989D-98D3D1FD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9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32CF-0335-6D4E-8DF6-47910BF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B7407-6BD3-534A-8673-D255CF282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3BECC-9270-0E41-96A2-DA87FC199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8501C-D09A-6049-BBB7-0929B6D0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3A5F-0572-FA4F-841A-491734992AC5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8A9A-A412-7245-92E2-931947A7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CB70D-CF88-E14B-A37D-B13D56CF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6CF7-70BF-6D49-9C63-425CE4C8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66B3-5395-D847-B309-285EF1295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644-AE73-194A-BB27-A02DE42C1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A99-FA25-C146-B4B2-430F1131C973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F2A58-F85B-D348-A3D7-EA919C8DA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2858-4833-B34F-BED0-6EEC0A00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image" Target="../media/image35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63.emf"/><Relationship Id="rId3" Type="http://schemas.openxmlformats.org/officeDocument/2006/relationships/image" Target="../media/image57.emf"/><Relationship Id="rId7" Type="http://schemas.openxmlformats.org/officeDocument/2006/relationships/image" Target="../media/image19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1.emf"/><Relationship Id="rId5" Type="http://schemas.openxmlformats.org/officeDocument/2006/relationships/image" Target="../media/image42.emf"/><Relationship Id="rId15" Type="http://schemas.openxmlformats.org/officeDocument/2006/relationships/image" Target="../media/image65.emf"/><Relationship Id="rId10" Type="http://schemas.openxmlformats.org/officeDocument/2006/relationships/image" Target="../media/image60.emf"/><Relationship Id="rId4" Type="http://schemas.openxmlformats.org/officeDocument/2006/relationships/image" Target="../media/image58.emf"/><Relationship Id="rId9" Type="http://schemas.openxmlformats.org/officeDocument/2006/relationships/image" Target="../media/image50.emf"/><Relationship Id="rId14" Type="http://schemas.openxmlformats.org/officeDocument/2006/relationships/image" Target="../media/image6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emf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emf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emf"/><Relationship Id="rId7" Type="http://schemas.openxmlformats.org/officeDocument/2006/relationships/image" Target="../media/image84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826-8A0A-A64B-8211-11396564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739" y="1974044"/>
            <a:ext cx="9156878" cy="1031368"/>
          </a:xfrm>
        </p:spPr>
        <p:txBody>
          <a:bodyPr>
            <a:noAutofit/>
          </a:bodyPr>
          <a:lstStyle/>
          <a:p>
            <a:r>
              <a:rPr lang="en-US" sz="2800" dirty="0"/>
              <a:t>Wiener path integral based stochastic response determination of nonlinear systems with singular diffusion matrices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23898-C90A-7F4E-859F-68CDB7C6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0170"/>
            <a:ext cx="9144000" cy="360362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 err="1"/>
              <a:t>Ioannis</a:t>
            </a:r>
            <a:r>
              <a:rPr lang="en-US" sz="2000" b="1" u="sng" dirty="0"/>
              <a:t> </a:t>
            </a:r>
            <a:r>
              <a:rPr lang="en-US" sz="2000" b="1" u="sng" dirty="0" err="1"/>
              <a:t>Petromichelakis</a:t>
            </a:r>
            <a:r>
              <a:rPr lang="en-US" sz="2000" b="1" dirty="0"/>
              <a:t>, Apostolos F. Psaros and </a:t>
            </a:r>
            <a:r>
              <a:rPr lang="en-US" sz="2000" b="1" dirty="0" err="1"/>
              <a:t>Ioannis</a:t>
            </a:r>
            <a:r>
              <a:rPr lang="en-US" sz="2000" b="1" dirty="0"/>
              <a:t> A. </a:t>
            </a:r>
            <a:r>
              <a:rPr lang="en-US" sz="2000" b="1" dirty="0" err="1"/>
              <a:t>Kougioumtzoglou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EE708-EBA5-3D40-B476-D6C7C501F32F}"/>
              </a:ext>
            </a:extLst>
          </p:cNvPr>
          <p:cNvSpPr/>
          <p:nvPr/>
        </p:nvSpPr>
        <p:spPr>
          <a:xfrm>
            <a:off x="3048000" y="3854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Dept. of Civil Engineering &amp; Engineering Mechanics </a:t>
            </a:r>
          </a:p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Columbia University, USA</a:t>
            </a:r>
            <a:endParaRPr lang="en-US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A32F4-FA25-304D-BC24-5FF66D46A437}"/>
              </a:ext>
            </a:extLst>
          </p:cNvPr>
          <p:cNvSpPr txBox="1"/>
          <p:nvPr/>
        </p:nvSpPr>
        <p:spPr>
          <a:xfrm>
            <a:off x="1524000" y="567209"/>
            <a:ext cx="5883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r>
              <a:rPr lang="en-US" b="1" baseline="30000" dirty="0"/>
              <a:t>th</a:t>
            </a:r>
            <a:r>
              <a:rPr lang="en-US" b="1" dirty="0"/>
              <a:t> Computational Stochastic Mechanics Conference (CMS8)</a:t>
            </a:r>
          </a:p>
          <a:p>
            <a:r>
              <a:rPr lang="en-US" dirty="0"/>
              <a:t>Paros, Greece</a:t>
            </a:r>
          </a:p>
          <a:p>
            <a:r>
              <a:rPr lang="en-US" dirty="0"/>
              <a:t>June 9-13,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109BA-881F-2040-9AC4-168E6DA9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19" y="4794781"/>
            <a:ext cx="1079500" cy="952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34AD9-E79A-FA42-8093-6DA81A6C8C25}"/>
              </a:ext>
            </a:extLst>
          </p:cNvPr>
          <p:cNvCxnSpPr>
            <a:cxnSpLocks/>
          </p:cNvCxnSpPr>
          <p:nvPr/>
        </p:nvCxnSpPr>
        <p:spPr>
          <a:xfrm>
            <a:off x="1622739" y="1801648"/>
            <a:ext cx="91568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3BD44-2D53-B74E-838C-32123ACF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145EB-9428-6148-A6DE-201427C80A11}"/>
              </a:ext>
            </a:extLst>
          </p:cNvPr>
          <p:cNvCxnSpPr>
            <a:cxnSpLocks/>
          </p:cNvCxnSpPr>
          <p:nvPr/>
        </p:nvCxnSpPr>
        <p:spPr>
          <a:xfrm>
            <a:off x="1622739" y="5985136"/>
            <a:ext cx="91568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3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389658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FD6CDB-68C2-6540-8213-0A8FADB53B71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EL equations and Lagrange multipliers 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ACF2258-82F3-DB4F-9125-90027A1900BF}"/>
              </a:ext>
            </a:extLst>
          </p:cNvPr>
          <p:cNvSpPr txBox="1">
            <a:spLocks/>
          </p:cNvSpPr>
          <p:nvPr/>
        </p:nvSpPr>
        <p:spPr>
          <a:xfrm>
            <a:off x="1456954" y="1309778"/>
            <a:ext cx="5541890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Unconstrained variational problem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2EC7CB55-833C-E847-82BD-080D92247A07}"/>
              </a:ext>
            </a:extLst>
          </p:cNvPr>
          <p:cNvSpPr txBox="1">
            <a:spLocks/>
          </p:cNvSpPr>
          <p:nvPr/>
        </p:nvSpPr>
        <p:spPr>
          <a:xfrm>
            <a:off x="1456954" y="1761214"/>
            <a:ext cx="1782619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minimize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583A50A-F216-E449-A3D4-CE027337A62F}"/>
              </a:ext>
            </a:extLst>
          </p:cNvPr>
          <p:cNvSpPr txBox="1">
            <a:spLocks/>
          </p:cNvSpPr>
          <p:nvPr/>
        </p:nvSpPr>
        <p:spPr>
          <a:xfrm>
            <a:off x="6391938" y="1915225"/>
            <a:ext cx="1022693" cy="455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where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45B295-268A-D846-988A-8493A3DB2155}"/>
              </a:ext>
            </a:extLst>
          </p:cNvPr>
          <p:cNvCxnSpPr>
            <a:cxnSpLocks/>
          </p:cNvCxnSpPr>
          <p:nvPr/>
        </p:nvCxnSpPr>
        <p:spPr>
          <a:xfrm flipH="1">
            <a:off x="9453094" y="1869915"/>
            <a:ext cx="515154" cy="50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itle 1">
            <a:extLst>
              <a:ext uri="{FF2B5EF4-FFF2-40B4-BE49-F238E27FC236}">
                <a16:creationId xmlns:a16="http://schemas.microsoft.com/office/drawing/2014/main" id="{43B75E19-F712-3341-A4A1-D6110543769D}"/>
              </a:ext>
            </a:extLst>
          </p:cNvPr>
          <p:cNvSpPr txBox="1">
            <a:spLocks/>
          </p:cNvSpPr>
          <p:nvPr/>
        </p:nvSpPr>
        <p:spPr>
          <a:xfrm>
            <a:off x="9738558" y="1165660"/>
            <a:ext cx="2306790" cy="86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Lagrange multiplier</a:t>
            </a:r>
          </a:p>
          <a:p>
            <a:pPr algn="ctr"/>
            <a:r>
              <a:rPr lang="en-US" sz="2000" dirty="0"/>
              <a:t>vector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76DFB-32A0-EE46-96D3-9F44F22C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05" y="1865109"/>
            <a:ext cx="3048000" cy="5969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CC0860B7-0CE6-5248-87F9-7D45F190BE0E}"/>
              </a:ext>
            </a:extLst>
          </p:cNvPr>
          <p:cNvSpPr txBox="1">
            <a:spLocks/>
          </p:cNvSpPr>
          <p:nvPr/>
        </p:nvSpPr>
        <p:spPr>
          <a:xfrm>
            <a:off x="1060449" y="1062042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Calculus of Variations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CB2BEFA-5BF7-A644-BDB2-1A66EF78EAB9}"/>
              </a:ext>
            </a:extLst>
          </p:cNvPr>
          <p:cNvSpPr txBox="1">
            <a:spLocks/>
          </p:cNvSpPr>
          <p:nvPr/>
        </p:nvSpPr>
        <p:spPr>
          <a:xfrm>
            <a:off x="1047569" y="3042708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most probable path           is the solution of the system: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21DFEE-9D2D-B449-B051-C9BC5E61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2" y="3146303"/>
            <a:ext cx="5461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2FC82-1DB7-9143-86AD-6B95643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150" y="3687882"/>
            <a:ext cx="4800600" cy="635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517F2E9-7890-0A47-8BD8-E1F7F9BFB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521" y="4483476"/>
            <a:ext cx="2171700" cy="24130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9E587D10-1C27-8742-9D02-A3E1E12A3C06}"/>
              </a:ext>
            </a:extLst>
          </p:cNvPr>
          <p:cNvSpPr txBox="1">
            <a:spLocks/>
          </p:cNvSpPr>
          <p:nvPr/>
        </p:nvSpPr>
        <p:spPr>
          <a:xfrm>
            <a:off x="7243545" y="3413843"/>
            <a:ext cx="4159874" cy="154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n</a:t>
            </a:r>
            <a:r>
              <a:rPr lang="en-US" sz="2400" dirty="0"/>
              <a:t> E-L equations + </a:t>
            </a:r>
            <a:r>
              <a:rPr lang="en-US" sz="2400" b="1" dirty="0"/>
              <a:t>m</a:t>
            </a:r>
            <a:r>
              <a:rPr lang="en-US" sz="2400" dirty="0"/>
              <a:t> constraints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684F5F0-ED0D-2244-9BEE-0229C44A4DE2}"/>
              </a:ext>
            </a:extLst>
          </p:cNvPr>
          <p:cNvSpPr/>
          <p:nvPr/>
        </p:nvSpPr>
        <p:spPr>
          <a:xfrm>
            <a:off x="6466082" y="3714593"/>
            <a:ext cx="282448" cy="1036894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C60C07A-CADC-B940-B8D2-7737BD5F896A}"/>
              </a:ext>
            </a:extLst>
          </p:cNvPr>
          <p:cNvSpPr txBox="1">
            <a:spLocks/>
          </p:cNvSpPr>
          <p:nvPr/>
        </p:nvSpPr>
        <p:spPr>
          <a:xfrm>
            <a:off x="1097293" y="5052555"/>
            <a:ext cx="6539879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Reduction of these high order ODEs to first order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1A1E0A8-BD21-014F-BD35-804395310642}"/>
              </a:ext>
            </a:extLst>
          </p:cNvPr>
          <p:cNvSpPr txBox="1">
            <a:spLocks/>
          </p:cNvSpPr>
          <p:nvPr/>
        </p:nvSpPr>
        <p:spPr>
          <a:xfrm>
            <a:off x="1444075" y="5526445"/>
            <a:ext cx="6433867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requires </a:t>
            </a:r>
            <a:r>
              <a:rPr lang="en-US" sz="2400" u="sng" dirty="0"/>
              <a:t>multiple differentiations of the constraints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CA0112C9-5BB3-7E43-8FFF-8A050B5FF685}"/>
              </a:ext>
            </a:extLst>
          </p:cNvPr>
          <p:cNvSpPr txBox="1">
            <a:spLocks/>
          </p:cNvSpPr>
          <p:nvPr/>
        </p:nvSpPr>
        <p:spPr>
          <a:xfrm>
            <a:off x="8677345" y="5046213"/>
            <a:ext cx="278211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Numerical methods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179821-7ED4-E646-9223-7B4B4556AF6E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flipH="1">
            <a:off x="7637172" y="5283158"/>
            <a:ext cx="1040173" cy="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2D219-229A-C543-960F-117DAE0A16EA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7877942" y="5763390"/>
            <a:ext cx="799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B6DA4B00-2C2D-F24A-BE80-D9C6A52CC3DB}"/>
              </a:ext>
            </a:extLst>
          </p:cNvPr>
          <p:cNvSpPr txBox="1">
            <a:spLocks/>
          </p:cNvSpPr>
          <p:nvPr/>
        </p:nvSpPr>
        <p:spPr>
          <a:xfrm>
            <a:off x="8677345" y="5607113"/>
            <a:ext cx="2227362" cy="1060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Computational complications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3A044-33D0-9141-B053-2D2B44892EF7}"/>
              </a:ext>
            </a:extLst>
          </p:cNvPr>
          <p:cNvSpPr txBox="1"/>
          <p:nvPr/>
        </p:nvSpPr>
        <p:spPr>
          <a:xfrm>
            <a:off x="1858588" y="6068003"/>
            <a:ext cx="584870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Gear, </a:t>
            </a:r>
            <a:r>
              <a:rPr lang="en-US" sz="1600" dirty="0" err="1"/>
              <a:t>Leimkuhler</a:t>
            </a:r>
            <a:r>
              <a:rPr lang="en-US" sz="1600" dirty="0"/>
              <a:t>, and Gupta (1985) </a:t>
            </a:r>
            <a:r>
              <a:rPr lang="en-US" sz="1600" i="1" dirty="0"/>
              <a:t>J Comp. &amp; Applied Math.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67242-F676-6A42-B793-52BD792E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24" y="2400366"/>
            <a:ext cx="5321300" cy="2794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441F80-997C-D543-B647-3D1FBE628623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8DDEC1-0F23-2D41-B2CE-961A3A9CAC8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FF55E-733C-0344-BEBD-60D18A9B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101" grpId="0"/>
      <p:bldP spid="45" grpId="1"/>
      <p:bldP spid="46" grpId="1"/>
      <p:bldP spid="53" grpId="1"/>
      <p:bldP spid="19" grpId="0" animBg="1"/>
      <p:bldP spid="58" grpId="0"/>
      <p:bldP spid="59" grpId="0"/>
      <p:bldP spid="60" grpId="0"/>
      <p:bldP spid="69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21925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BFEDFC-C6B8-984C-A0D4-C151814CB437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984606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Rayleigh-Ritz method and Constrained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82C43-7B3F-7D41-957A-EB4F0C6F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67" y="1249619"/>
            <a:ext cx="2324100" cy="304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55495D-8811-4E41-86C0-ABC8B58A9348}"/>
              </a:ext>
            </a:extLst>
          </p:cNvPr>
          <p:cNvSpPr txBox="1">
            <a:spLocks/>
          </p:cNvSpPr>
          <p:nvPr/>
        </p:nvSpPr>
        <p:spPr>
          <a:xfrm>
            <a:off x="1060449" y="1190832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Polynomial basis expansion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8FDB3-EE25-B344-B79E-A1102515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39" y="1592457"/>
            <a:ext cx="2959100" cy="596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2F1C93-8583-394D-8F99-831A37D60A39}"/>
              </a:ext>
            </a:extLst>
          </p:cNvPr>
          <p:cNvSpPr txBox="1">
            <a:spLocks/>
          </p:cNvSpPr>
          <p:nvPr/>
        </p:nvSpPr>
        <p:spPr>
          <a:xfrm>
            <a:off x="1417451" y="1662555"/>
            <a:ext cx="278211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51EC96-5F65-4640-9B87-14338BE97B01}"/>
              </a:ext>
            </a:extLst>
          </p:cNvPr>
          <p:cNvCxnSpPr>
            <a:cxnSpLocks/>
          </p:cNvCxnSpPr>
          <p:nvPr/>
        </p:nvCxnSpPr>
        <p:spPr>
          <a:xfrm>
            <a:off x="6025188" y="1906074"/>
            <a:ext cx="955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2470047-0752-E142-9F41-25DFBA4144EF}"/>
              </a:ext>
            </a:extLst>
          </p:cNvPr>
          <p:cNvSpPr txBox="1">
            <a:spLocks/>
          </p:cNvSpPr>
          <p:nvPr/>
        </p:nvSpPr>
        <p:spPr>
          <a:xfrm>
            <a:off x="7237933" y="1662555"/>
            <a:ext cx="278211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/>
              <a:t>nonlinear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E8F71E-4AFB-7E46-BE36-B8E15CFD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745" y="1766150"/>
            <a:ext cx="457200" cy="2667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0C195A2-2306-F84E-9228-428EBD63E31C}"/>
              </a:ext>
            </a:extLst>
          </p:cNvPr>
          <p:cNvSpPr txBox="1">
            <a:spLocks/>
          </p:cNvSpPr>
          <p:nvPr/>
        </p:nvSpPr>
        <p:spPr>
          <a:xfrm>
            <a:off x="1073327" y="2404949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Linear constraints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A80FA8-64C7-5E47-A554-C7384F50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362" y="2521244"/>
            <a:ext cx="46482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2CD174-C370-4440-A79C-FC6F22EB70DA}"/>
              </a:ext>
            </a:extLst>
          </p:cNvPr>
          <p:cNvCxnSpPr>
            <a:cxnSpLocks/>
          </p:cNvCxnSpPr>
          <p:nvPr/>
        </p:nvCxnSpPr>
        <p:spPr>
          <a:xfrm>
            <a:off x="8624573" y="2654773"/>
            <a:ext cx="442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178DF3D-89F8-B641-B17D-4F4F60521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335" y="2521244"/>
            <a:ext cx="1041400" cy="2413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D5815E2-9C26-C740-AA8E-5B8DA27CD868}"/>
              </a:ext>
            </a:extLst>
          </p:cNvPr>
          <p:cNvSpPr txBox="1">
            <a:spLocks/>
          </p:cNvSpPr>
          <p:nvPr/>
        </p:nvSpPr>
        <p:spPr>
          <a:xfrm>
            <a:off x="1468966" y="2863792"/>
            <a:ext cx="8677584" cy="51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functions      are polynomials in    with coefficients </a:t>
            </a:r>
            <a:r>
              <a:rPr lang="en-US" sz="2400" b="1" dirty="0"/>
              <a:t>linear</a:t>
            </a:r>
            <a:r>
              <a:rPr lang="en-US" sz="2400" dirty="0"/>
              <a:t> 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DC14591-DB89-6244-856E-09AF7C423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170" y="3028409"/>
            <a:ext cx="139700" cy="139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58F2E5-99B4-684F-9734-447EFEE82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518" y="2964909"/>
            <a:ext cx="190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659BBA-8599-E546-A6A4-7161C2518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4673" y="3017159"/>
            <a:ext cx="88900" cy="1905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E441C0-92C1-F94B-8393-7662C5CE93A3}"/>
              </a:ext>
            </a:extLst>
          </p:cNvPr>
          <p:cNvCxnSpPr>
            <a:cxnSpLocks/>
          </p:cNvCxnSpPr>
          <p:nvPr/>
        </p:nvCxnSpPr>
        <p:spPr>
          <a:xfrm>
            <a:off x="7050579" y="3631219"/>
            <a:ext cx="258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DACDBC7-DA6F-4849-9965-33D32B35D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816" y="3542319"/>
            <a:ext cx="11430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9225955-9002-674E-95A9-B5243A35A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51" y="4153587"/>
            <a:ext cx="4572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90E67-1F9F-AB4C-8589-F15624508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153" y="4153587"/>
            <a:ext cx="1143000" cy="177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3F16D39-350D-B544-9089-89ED59A35F17}"/>
              </a:ext>
            </a:extLst>
          </p:cNvPr>
          <p:cNvSpPr/>
          <p:nvPr/>
        </p:nvSpPr>
        <p:spPr>
          <a:xfrm>
            <a:off x="1789871" y="4076776"/>
            <a:ext cx="4765183" cy="707971"/>
          </a:xfrm>
          <a:prstGeom prst="rect">
            <a:avLst/>
          </a:pr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8E72FC-AB8F-9944-9486-4FC7BA8104CE}"/>
              </a:ext>
            </a:extLst>
          </p:cNvPr>
          <p:cNvCxnSpPr>
            <a:cxnSpLocks/>
          </p:cNvCxnSpPr>
          <p:nvPr/>
        </p:nvCxnSpPr>
        <p:spPr>
          <a:xfrm>
            <a:off x="6771321" y="4265705"/>
            <a:ext cx="508698" cy="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D29185BD-CD03-834C-8C70-FD51E83C0226}"/>
              </a:ext>
            </a:extLst>
          </p:cNvPr>
          <p:cNvSpPr txBox="1">
            <a:spLocks/>
          </p:cNvSpPr>
          <p:nvPr/>
        </p:nvSpPr>
        <p:spPr>
          <a:xfrm>
            <a:off x="7492815" y="3989870"/>
            <a:ext cx="4304536" cy="6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Nonlinear optimization problem with </a:t>
            </a:r>
            <a:r>
              <a:rPr lang="en-US" sz="2000" b="1" u="sng" dirty="0"/>
              <a:t>linear</a:t>
            </a:r>
            <a:r>
              <a:rPr lang="en-US" sz="2000" u="sng" dirty="0"/>
              <a:t> equality constraints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E743450-4C4A-3642-BD54-68236EE68BDC}"/>
              </a:ext>
            </a:extLst>
          </p:cNvPr>
          <p:cNvSpPr txBox="1">
            <a:spLocks/>
          </p:cNvSpPr>
          <p:nvPr/>
        </p:nvSpPr>
        <p:spPr>
          <a:xfrm>
            <a:off x="1060449" y="5086355"/>
            <a:ext cx="10686832" cy="6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Efficient solution using </a:t>
            </a:r>
            <a:r>
              <a:rPr lang="en-US" sz="2400" b="1" dirty="0" err="1">
                <a:solidFill>
                  <a:srgbClr val="FF0000"/>
                </a:solidFill>
              </a:rPr>
              <a:t>nullspace</a:t>
            </a:r>
            <a:r>
              <a:rPr lang="en-US" sz="2400" dirty="0"/>
              <a:t> of 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EEF639A-EE41-E645-86B4-3D87C8A3F3CD}"/>
              </a:ext>
            </a:extLst>
          </p:cNvPr>
          <p:cNvSpPr txBox="1">
            <a:spLocks/>
          </p:cNvSpPr>
          <p:nvPr/>
        </p:nvSpPr>
        <p:spPr>
          <a:xfrm>
            <a:off x="1468966" y="4023062"/>
            <a:ext cx="5086088" cy="527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             subject to      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7F4FA0B8-016D-3F4A-88AC-C39C366C65B2}"/>
              </a:ext>
            </a:extLst>
          </p:cNvPr>
          <p:cNvSpPr txBox="1">
            <a:spLocks/>
          </p:cNvSpPr>
          <p:nvPr/>
        </p:nvSpPr>
        <p:spPr>
          <a:xfrm>
            <a:off x="1468966" y="3394097"/>
            <a:ext cx="8677584" cy="518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equate all polynomial coefficients to zero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DD29FA6-B1DF-5543-8199-9326FCD3A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3159" y="5302096"/>
            <a:ext cx="228600" cy="2159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7723EC3-048F-044A-A222-961D8BC883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0017" y="4430636"/>
            <a:ext cx="939800" cy="228600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A3EAC096-84F4-3F44-9EE2-4D84878D53C6}"/>
              </a:ext>
            </a:extLst>
          </p:cNvPr>
          <p:cNvSpPr txBox="1">
            <a:spLocks/>
          </p:cNvSpPr>
          <p:nvPr/>
        </p:nvSpPr>
        <p:spPr>
          <a:xfrm>
            <a:off x="1468965" y="5666625"/>
            <a:ext cx="1027831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restrict      to the subspace of             where                     is always </a:t>
            </a:r>
            <a:r>
              <a:rPr lang="en-US" sz="2400" dirty="0" err="1"/>
              <a:t>satified</a:t>
            </a:r>
            <a:r>
              <a:rPr lang="en-US" sz="2400" dirty="0"/>
              <a:t>  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7357452-03D6-C140-987F-210884233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373" y="5833720"/>
            <a:ext cx="139700" cy="1397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FC9B884-7F2E-F443-8C56-74285A887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6636" y="5744012"/>
            <a:ext cx="596900" cy="2413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804136F-5558-964C-9718-A4D02C308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004" y="5814399"/>
            <a:ext cx="1143000" cy="1778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BF9C44-5C1B-484B-B979-0CB248A94A7E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6BEAEF-B343-0642-82A3-5B0C555EE13E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15A2-FE46-604E-8459-EA9A17DD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25" grpId="0"/>
      <p:bldP spid="35" grpId="0" animBg="1"/>
      <p:bldP spid="38" grpId="0"/>
      <p:bldP spid="68" grpId="0"/>
      <p:bldP spid="69" grpId="0"/>
      <p:bldP spid="70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</a:t>
            </a:r>
            <a:r>
              <a:rPr lang="en-US" sz="3600" b="1" baseline="30000" dirty="0"/>
              <a:t>st</a:t>
            </a:r>
            <a:r>
              <a:rPr lang="en-US" sz="3600" b="1" dirty="0"/>
              <a:t> Example: Partially forced 2 DOF oscillator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8914CB-8420-8D4D-AA5E-504C4038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87" y="1067473"/>
            <a:ext cx="36576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89381F-D628-5643-AF32-59A9C89E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4" y="3810673"/>
            <a:ext cx="3657600" cy="27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3639AE-C837-1B4F-86AF-A0BCBD69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87" y="3810673"/>
            <a:ext cx="3657600" cy="27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FE3BC2-DC24-C149-B8C6-C832FF2A7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880" y="3810673"/>
            <a:ext cx="3657600" cy="2743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B73123-951F-4044-B3F3-98BB798335AD}"/>
              </a:ext>
            </a:extLst>
          </p:cNvPr>
          <p:cNvCxnSpPr>
            <a:cxnSpLocks/>
          </p:cNvCxnSpPr>
          <p:nvPr/>
        </p:nvCxnSpPr>
        <p:spPr>
          <a:xfrm>
            <a:off x="9486471" y="1490329"/>
            <a:ext cx="197476" cy="9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35F4C0-F0E1-9649-83D3-121B1A65915F}"/>
              </a:ext>
            </a:extLst>
          </p:cNvPr>
          <p:cNvSpPr txBox="1"/>
          <p:nvPr/>
        </p:nvSpPr>
        <p:spPr>
          <a:xfrm>
            <a:off x="8710296" y="128523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t=2 sec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69D7EB-78C0-C342-AC11-DE7647662B16}"/>
              </a:ext>
            </a:extLst>
          </p:cNvPr>
          <p:cNvCxnSpPr>
            <a:cxnSpLocks/>
          </p:cNvCxnSpPr>
          <p:nvPr/>
        </p:nvCxnSpPr>
        <p:spPr>
          <a:xfrm>
            <a:off x="9059737" y="2449677"/>
            <a:ext cx="143399" cy="22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8175F7-CF0B-6C4B-AA3C-A175EBC9EF23}"/>
              </a:ext>
            </a:extLst>
          </p:cNvPr>
          <p:cNvSpPr txBox="1"/>
          <p:nvPr/>
        </p:nvSpPr>
        <p:spPr>
          <a:xfrm>
            <a:off x="8537712" y="2143531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t=12 sec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A4FAC07-0814-2B44-912B-F1D222954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87" y="1312638"/>
            <a:ext cx="6578600" cy="6223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3CA01C-9DA2-334C-AA70-6D1EB3D6566B}"/>
              </a:ext>
            </a:extLst>
          </p:cNvPr>
          <p:cNvCxnSpPr>
            <a:cxnSpLocks/>
          </p:cNvCxnSpPr>
          <p:nvPr/>
        </p:nvCxnSpPr>
        <p:spPr>
          <a:xfrm flipH="1">
            <a:off x="4173319" y="1623788"/>
            <a:ext cx="1042627" cy="70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4DADF8-CEDD-1445-8639-2013E9834028}"/>
              </a:ext>
            </a:extLst>
          </p:cNvPr>
          <p:cNvSpPr txBox="1"/>
          <p:nvPr/>
        </p:nvSpPr>
        <p:spPr>
          <a:xfrm>
            <a:off x="1455313" y="2353295"/>
            <a:ext cx="307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nonlinear eq. of motion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AFE819-7300-4541-B947-CABB3E38699D}"/>
              </a:ext>
            </a:extLst>
          </p:cNvPr>
          <p:cNvCxnSpPr>
            <a:cxnSpLocks/>
          </p:cNvCxnSpPr>
          <p:nvPr/>
        </p:nvCxnSpPr>
        <p:spPr>
          <a:xfrm>
            <a:off x="5854419" y="1905662"/>
            <a:ext cx="195168" cy="44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CAB818-B9EF-C64D-B9B2-43955D1D78BF}"/>
              </a:ext>
            </a:extLst>
          </p:cNvPr>
          <p:cNvSpPr txBox="1"/>
          <p:nvPr/>
        </p:nvSpPr>
        <p:spPr>
          <a:xfrm>
            <a:off x="5178582" y="2331778"/>
            <a:ext cx="19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constraint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2519C-371C-A94F-B48E-F795E950249B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2F10B-FC9F-4744-BE32-48F16987E56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2FE8-58D7-7442-A244-957F93F9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C43839-9AB7-0E46-A7A3-2353652DD314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984606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Rayleigh-Ritz method and Constrained Optimization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F7C28-A9A7-1F4F-BC7F-222FE3AB6409}"/>
              </a:ext>
            </a:extLst>
          </p:cNvPr>
          <p:cNvSpPr txBox="1">
            <a:spLocks/>
          </p:cNvSpPr>
          <p:nvPr/>
        </p:nvSpPr>
        <p:spPr>
          <a:xfrm>
            <a:off x="1094770" y="2262272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Nonlinear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5A2F4-7513-8C44-A404-40659AAF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79" y="2380206"/>
            <a:ext cx="3111500" cy="241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5A92F5-3AC5-4B4F-91B5-E4EC5DA06A74}"/>
              </a:ext>
            </a:extLst>
          </p:cNvPr>
          <p:cNvSpPr txBox="1">
            <a:spLocks/>
          </p:cNvSpPr>
          <p:nvPr/>
        </p:nvSpPr>
        <p:spPr>
          <a:xfrm>
            <a:off x="1533644" y="2757194"/>
            <a:ext cx="4650148" cy="890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          subject to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75832-DB19-764E-8FBC-ECA16D8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33" y="2393191"/>
            <a:ext cx="3175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580D5-D8E5-ED42-9270-02ABBBD6E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813" y="2886435"/>
            <a:ext cx="4572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E2B3A6-8BA7-BB48-BB99-16A414DB9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584" y="2882458"/>
            <a:ext cx="850900" cy="241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4B769F-E628-764C-964F-065DC8141A70}"/>
              </a:ext>
            </a:extLst>
          </p:cNvPr>
          <p:cNvCxnSpPr>
            <a:cxnSpLocks/>
          </p:cNvCxnSpPr>
          <p:nvPr/>
        </p:nvCxnSpPr>
        <p:spPr>
          <a:xfrm>
            <a:off x="6379468" y="3248196"/>
            <a:ext cx="508698" cy="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0AF1604-FBC9-5449-A3A3-921BE01D052B}"/>
              </a:ext>
            </a:extLst>
          </p:cNvPr>
          <p:cNvSpPr txBox="1">
            <a:spLocks/>
          </p:cNvSpPr>
          <p:nvPr/>
        </p:nvSpPr>
        <p:spPr>
          <a:xfrm>
            <a:off x="7137481" y="2996110"/>
            <a:ext cx="4027437" cy="683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Nonlinear optimization problem with </a:t>
            </a:r>
            <a:r>
              <a:rPr lang="en-US" sz="2000" b="1" u="sng" dirty="0"/>
              <a:t>nonlinear</a:t>
            </a:r>
            <a:r>
              <a:rPr lang="en-US" sz="2000" u="sng" dirty="0"/>
              <a:t> equality constraints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22FB8-15E8-0244-8A8F-23810FCAACEB}"/>
              </a:ext>
            </a:extLst>
          </p:cNvPr>
          <p:cNvSpPr/>
          <p:nvPr/>
        </p:nvSpPr>
        <p:spPr>
          <a:xfrm>
            <a:off x="1837558" y="2809979"/>
            <a:ext cx="4346234" cy="704088"/>
          </a:xfrm>
          <a:prstGeom prst="rect">
            <a:avLst/>
          </a:pr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ABE9CA-1CC7-4A47-B17B-86E614141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467" y="1236740"/>
            <a:ext cx="2324100" cy="3048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BEF2643-4A89-8544-A4F5-C0D4AE02E4B3}"/>
              </a:ext>
            </a:extLst>
          </p:cNvPr>
          <p:cNvSpPr txBox="1">
            <a:spLocks/>
          </p:cNvSpPr>
          <p:nvPr/>
        </p:nvSpPr>
        <p:spPr>
          <a:xfrm>
            <a:off x="1060449" y="1177953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Polynomial basis expansion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513305-DF98-8A41-834A-063E6E224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539" y="1579578"/>
            <a:ext cx="2959100" cy="596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E2304BE-5A5C-C84B-88C9-9C37F0A83A7C}"/>
              </a:ext>
            </a:extLst>
          </p:cNvPr>
          <p:cNvSpPr txBox="1">
            <a:spLocks/>
          </p:cNvSpPr>
          <p:nvPr/>
        </p:nvSpPr>
        <p:spPr>
          <a:xfrm>
            <a:off x="1417451" y="1649676"/>
            <a:ext cx="278211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4A3306-F7FA-A146-973D-ED25662D8942}"/>
              </a:ext>
            </a:extLst>
          </p:cNvPr>
          <p:cNvCxnSpPr>
            <a:cxnSpLocks/>
          </p:cNvCxnSpPr>
          <p:nvPr/>
        </p:nvCxnSpPr>
        <p:spPr>
          <a:xfrm>
            <a:off x="6128220" y="1828800"/>
            <a:ext cx="955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189C6A66-7E7D-FD45-9662-C667F60D52E5}"/>
              </a:ext>
            </a:extLst>
          </p:cNvPr>
          <p:cNvSpPr txBox="1">
            <a:spLocks/>
          </p:cNvSpPr>
          <p:nvPr/>
        </p:nvSpPr>
        <p:spPr>
          <a:xfrm>
            <a:off x="7237933" y="1572402"/>
            <a:ext cx="278211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/>
              <a:t>nonlinear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BECD98-93E5-8A4E-80F0-A730FCE18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749" y="1662864"/>
            <a:ext cx="4572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415C0-F74F-544F-92CC-FCDE8E141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56" y="3175274"/>
            <a:ext cx="939800" cy="2286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13F8204-DED1-B54C-8DCE-23EA369F639C}"/>
              </a:ext>
            </a:extLst>
          </p:cNvPr>
          <p:cNvSpPr txBox="1">
            <a:spLocks/>
          </p:cNvSpPr>
          <p:nvPr/>
        </p:nvSpPr>
        <p:spPr>
          <a:xfrm>
            <a:off x="1094770" y="3824304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Augmented </a:t>
            </a:r>
            <a:r>
              <a:rPr lang="en-US" sz="2400" dirty="0" err="1"/>
              <a:t>Lagrangian</a:t>
            </a:r>
            <a:r>
              <a:rPr lang="en-US" sz="2400" dirty="0"/>
              <a:t> method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2C30533-2409-514C-85C3-265A92EBA8D4}"/>
              </a:ext>
            </a:extLst>
          </p:cNvPr>
          <p:cNvSpPr txBox="1">
            <a:spLocks/>
          </p:cNvSpPr>
          <p:nvPr/>
        </p:nvSpPr>
        <p:spPr>
          <a:xfrm>
            <a:off x="1837558" y="4991137"/>
            <a:ext cx="4033081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                        and </a:t>
            </a:r>
            <a:r>
              <a:rPr lang="en-US" sz="2000" u="sng" dirty="0"/>
              <a:t>increasing</a:t>
            </a:r>
            <a:r>
              <a:rPr lang="en-US" sz="20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6AF0AA-0EF9-DA45-8C2D-AFEDE6BE4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039" y="5127552"/>
            <a:ext cx="1143000" cy="241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6733D2-D623-AF44-B856-9279161AB7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6097" y="5076752"/>
            <a:ext cx="266700" cy="292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D41B75-3995-E546-BF70-8BD4885C6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0327" y="4298194"/>
            <a:ext cx="4521200" cy="635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C349A3-67F9-CA44-A3CA-F97298CFF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6739" y="5512691"/>
            <a:ext cx="3263900" cy="317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0A2038-7F86-B642-BDF5-5F221B920C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6739" y="5999220"/>
            <a:ext cx="2324100" cy="317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2CBF93-2624-2C4B-8985-330B71A59CB7}"/>
              </a:ext>
            </a:extLst>
          </p:cNvPr>
          <p:cNvSpPr txBox="1"/>
          <p:nvPr/>
        </p:nvSpPr>
        <p:spPr>
          <a:xfrm>
            <a:off x="6810661" y="4641678"/>
            <a:ext cx="519617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Bertsekas</a:t>
            </a:r>
            <a:r>
              <a:rPr lang="en-US" sz="1400" dirty="0"/>
              <a:t> (1985) </a:t>
            </a:r>
            <a:r>
              <a:rPr lang="en-US" sz="1400" i="1" dirty="0"/>
              <a:t>Constrained Opt. and Lagrange Multiplier Methods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C402E-60DC-B14C-82EA-4B14EC6BBF8E}"/>
              </a:ext>
            </a:extLst>
          </p:cNvPr>
          <p:cNvSpPr txBox="1"/>
          <p:nvPr/>
        </p:nvSpPr>
        <p:spPr>
          <a:xfrm>
            <a:off x="6877946" y="5828551"/>
            <a:ext cx="3708175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Nocedal</a:t>
            </a:r>
            <a:r>
              <a:rPr lang="en-US" sz="1400" dirty="0"/>
              <a:t>, Wright (2006) </a:t>
            </a:r>
            <a:r>
              <a:rPr lang="en-US" sz="1400" i="1" dirty="0"/>
              <a:t>Numerical Optimization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430773A-3E1E-6F40-8DC0-856EA0390CFE}"/>
              </a:ext>
            </a:extLst>
          </p:cNvPr>
          <p:cNvSpPr txBox="1">
            <a:spLocks/>
          </p:cNvSpPr>
          <p:nvPr/>
        </p:nvSpPr>
        <p:spPr>
          <a:xfrm>
            <a:off x="6722772" y="4164520"/>
            <a:ext cx="5100034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Dual of the Quadradic Penalty Method (QPM)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F05D5B0-2E9A-3A4A-B75A-A9F91D5A02EC}"/>
              </a:ext>
            </a:extLst>
          </p:cNvPr>
          <p:cNvSpPr txBox="1">
            <a:spLocks/>
          </p:cNvSpPr>
          <p:nvPr/>
        </p:nvSpPr>
        <p:spPr>
          <a:xfrm>
            <a:off x="6722772" y="5324225"/>
            <a:ext cx="5100034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Computational improvement over the QPM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21B640-B11E-AC4C-928F-078BD91CE9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73936" y="2153468"/>
            <a:ext cx="2540000" cy="6985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B1454C-F22B-074E-AB8F-15AE88709BB5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CFDB22-266A-ED43-B6E7-41DC9F3195EC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584D9-E9F3-F648-974B-EBCC05ED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39923C-5094-9349-8CBD-B05E1D25B3CD}"/>
              </a:ext>
            </a:extLst>
          </p:cNvPr>
          <p:cNvCxnSpPr>
            <a:cxnSpLocks/>
          </p:cNvCxnSpPr>
          <p:nvPr/>
        </p:nvCxnSpPr>
        <p:spPr>
          <a:xfrm>
            <a:off x="3825025" y="4391696"/>
            <a:ext cx="1368559" cy="450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32B2DE-0826-A348-995B-52AC1601D5F5}"/>
              </a:ext>
            </a:extLst>
          </p:cNvPr>
          <p:cNvCxnSpPr>
            <a:cxnSpLocks/>
          </p:cNvCxnSpPr>
          <p:nvPr/>
        </p:nvCxnSpPr>
        <p:spPr>
          <a:xfrm flipV="1">
            <a:off x="3825025" y="4356137"/>
            <a:ext cx="1368559" cy="541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4" grpId="0" animBg="1"/>
      <p:bldP spid="23" grpId="0"/>
      <p:bldP spid="26" grpId="0"/>
      <p:bldP spid="37" grpId="0" animBg="1"/>
      <p:bldP spid="38" grpId="0" animBg="1"/>
      <p:bldP spid="39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</a:t>
            </a:r>
            <a:r>
              <a:rPr lang="en-US" sz="3600" b="1" baseline="30000" dirty="0"/>
              <a:t>nd</a:t>
            </a:r>
            <a:r>
              <a:rPr lang="en-US" sz="3600" b="1" dirty="0"/>
              <a:t> Example: Partially forced 2 DOF oscillator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FB5DF-86ED-8842-8498-B7F9A39B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4" y="1190635"/>
            <a:ext cx="5689600" cy="6223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42E05E-AFF5-CC40-A29E-8AAFA62BB65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225143" y="1819520"/>
            <a:ext cx="391885" cy="40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CF7897-FFBF-2F42-9F62-F47E33057C8D}"/>
              </a:ext>
            </a:extLst>
          </p:cNvPr>
          <p:cNvSpPr txBox="1"/>
          <p:nvPr/>
        </p:nvSpPr>
        <p:spPr>
          <a:xfrm>
            <a:off x="5617028" y="2041101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 constraint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DC6299-B630-F844-BFDD-F306497E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3933"/>
            <a:ext cx="12192000" cy="42420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7E5BA57-237D-DC42-B527-252DE50D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3928"/>
            <a:ext cx="12192000" cy="42420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061304A-2808-B348-88CE-8654B7D48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53934"/>
            <a:ext cx="12192000" cy="42420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F13E96-9169-9244-9FFD-43084722B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53933"/>
            <a:ext cx="12192000" cy="424208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BBB7809-3B18-9C46-966C-54E662ADF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53938"/>
            <a:ext cx="12192000" cy="424208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BA260AA-0164-9442-9433-B814B5298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53938"/>
            <a:ext cx="12192000" cy="42420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111BA73-9D4E-E447-BA1F-A30328B02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53935"/>
            <a:ext cx="12192000" cy="424208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F39BCCF-FA3B-4B41-A1C0-7EF548237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453930"/>
            <a:ext cx="12192000" cy="4242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FE8E6D-ED81-204C-BD59-94FC8D53B0D8}"/>
              </a:ext>
            </a:extLst>
          </p:cNvPr>
          <p:cNvCxnSpPr>
            <a:cxnSpLocks/>
          </p:cNvCxnSpPr>
          <p:nvPr/>
        </p:nvCxnSpPr>
        <p:spPr>
          <a:xfrm flipH="1">
            <a:off x="3953520" y="1431157"/>
            <a:ext cx="1032138" cy="63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5055143-DCBA-6342-8E90-ABAE7D3FE33E}"/>
              </a:ext>
            </a:extLst>
          </p:cNvPr>
          <p:cNvSpPr txBox="1"/>
          <p:nvPr/>
        </p:nvSpPr>
        <p:spPr>
          <a:xfrm>
            <a:off x="1993076" y="2035891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 eq. of motion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CE7243-5ED6-6F46-98DD-5115DA5932E6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38EF8B3-369A-FC4F-B269-8EAADF466105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BCD10967-90B3-544B-AEB5-D6A6413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16</a:t>
            </a:fld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A676E2F-8EB1-AC44-965B-678A016C1C07}"/>
              </a:ext>
            </a:extLst>
          </p:cNvPr>
          <p:cNvSpPr/>
          <p:nvPr/>
        </p:nvSpPr>
        <p:spPr>
          <a:xfrm>
            <a:off x="1379952" y="6452315"/>
            <a:ext cx="9515578" cy="205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9E8A523-ED8A-AD4A-9546-6C8EF035FF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7902" y="6492272"/>
            <a:ext cx="241300" cy="1651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EA4BCE4-BCED-9241-8492-6B1BCDCA1B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843" y="6486912"/>
            <a:ext cx="241300" cy="1651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4843C52-ABA7-F045-A0A4-26E16CAAD2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9134" y="6397766"/>
            <a:ext cx="241300" cy="2159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9E76D5-5902-9047-B9C7-6B708E464A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9372" y="6436112"/>
            <a:ext cx="241300" cy="215900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4365C4-AB9B-5740-ABFF-D2A54F9E40AC}"/>
              </a:ext>
            </a:extLst>
          </p:cNvPr>
          <p:cNvCxnSpPr>
            <a:cxnSpLocks/>
          </p:cNvCxnSpPr>
          <p:nvPr/>
        </p:nvCxnSpPr>
        <p:spPr>
          <a:xfrm>
            <a:off x="1278384" y="3329104"/>
            <a:ext cx="1001177" cy="23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DA700CE-656B-AD42-B647-854070FF9C8B}"/>
              </a:ext>
            </a:extLst>
          </p:cNvPr>
          <p:cNvSpPr txBox="1"/>
          <p:nvPr/>
        </p:nvSpPr>
        <p:spPr>
          <a:xfrm>
            <a:off x="603777" y="312846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t=1 sec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A1D8F69-8ED9-EF49-BDC4-FB0193667782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1174190" y="5424741"/>
            <a:ext cx="850802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ADA874A-E2EC-734A-9DC4-9222999F06C0}"/>
              </a:ext>
            </a:extLst>
          </p:cNvPr>
          <p:cNvSpPr txBox="1"/>
          <p:nvPr/>
        </p:nvSpPr>
        <p:spPr>
          <a:xfrm>
            <a:off x="398015" y="525546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t=3 sec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5136251-EEDC-6B42-BC46-1ADE3260996F}"/>
              </a:ext>
            </a:extLst>
          </p:cNvPr>
          <p:cNvCxnSpPr>
            <a:cxnSpLocks/>
          </p:cNvCxnSpPr>
          <p:nvPr/>
        </p:nvCxnSpPr>
        <p:spPr>
          <a:xfrm>
            <a:off x="8860659" y="2220557"/>
            <a:ext cx="643944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FF5305-F992-1F4F-9589-12B8B95815B2}"/>
              </a:ext>
            </a:extLst>
          </p:cNvPr>
          <p:cNvSpPr txBox="1"/>
          <p:nvPr/>
        </p:nvSpPr>
        <p:spPr>
          <a:xfrm>
            <a:off x="8645507" y="2011569"/>
            <a:ext cx="119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x     x    x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00A66D1-ADEB-CB40-8F89-5239AB6E832B}"/>
              </a:ext>
            </a:extLst>
          </p:cNvPr>
          <p:cNvCxnSpPr>
            <a:cxnSpLocks/>
          </p:cNvCxnSpPr>
          <p:nvPr/>
        </p:nvCxnSpPr>
        <p:spPr>
          <a:xfrm>
            <a:off x="8809151" y="1458517"/>
            <a:ext cx="746973" cy="0"/>
          </a:xfrm>
          <a:prstGeom prst="line">
            <a:avLst/>
          </a:prstGeom>
          <a:ln w="635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73D0CF7-A4FA-7245-86C4-0D730D6B825C}"/>
              </a:ext>
            </a:extLst>
          </p:cNvPr>
          <p:cNvCxnSpPr>
            <a:cxnSpLocks/>
          </p:cNvCxnSpPr>
          <p:nvPr/>
        </p:nvCxnSpPr>
        <p:spPr>
          <a:xfrm>
            <a:off x="8809151" y="1812935"/>
            <a:ext cx="74697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839AA98-03DC-D240-8C24-DCA143975E68}"/>
              </a:ext>
            </a:extLst>
          </p:cNvPr>
          <p:cNvSpPr txBox="1"/>
          <p:nvPr/>
        </p:nvSpPr>
        <p:spPr>
          <a:xfrm>
            <a:off x="9643120" y="1227690"/>
            <a:ext cx="90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36D8F6-49EC-BB41-939F-FFA7F401FC2F}"/>
              </a:ext>
            </a:extLst>
          </p:cNvPr>
          <p:cNvSpPr txBox="1"/>
          <p:nvPr/>
        </p:nvSpPr>
        <p:spPr>
          <a:xfrm>
            <a:off x="9643119" y="1597022"/>
            <a:ext cx="233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Linearization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6814EE6-1E6E-2F4C-A699-E1EDC0697080}"/>
              </a:ext>
            </a:extLst>
          </p:cNvPr>
          <p:cNvSpPr txBox="1"/>
          <p:nvPr/>
        </p:nvSpPr>
        <p:spPr>
          <a:xfrm>
            <a:off x="9640328" y="2009787"/>
            <a:ext cx="60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WPI</a:t>
            </a:r>
          </a:p>
        </p:txBody>
      </p:sp>
    </p:spTree>
    <p:extLst>
      <p:ext uri="{BB962C8B-B14F-4D97-AF65-F5344CB8AC3E}">
        <p14:creationId xmlns:p14="http://schemas.microsoft.com/office/powerpoint/2010/main" val="35370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9" grpId="0"/>
      <p:bldP spid="108" grpId="0"/>
      <p:bldP spid="114" grpId="0"/>
      <p:bldP spid="115" grpId="0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B36441-CEF0-D742-BBD2-4D13171A176B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</a:t>
            </a:r>
            <a:r>
              <a:rPr lang="en-US" sz="3600" b="1" baseline="30000" dirty="0"/>
              <a:t>rd</a:t>
            </a:r>
            <a:r>
              <a:rPr lang="en-US" sz="3600" b="1" dirty="0"/>
              <a:t> Example: </a:t>
            </a:r>
            <a:r>
              <a:rPr lang="en-US" sz="3600" b="1" dirty="0" err="1"/>
              <a:t>Bouc</a:t>
            </a:r>
            <a:r>
              <a:rPr lang="en-US" sz="3600" b="1" dirty="0"/>
              <a:t>-Wen hysteretic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5CD3F-F69E-8747-9EF0-1F6C65D5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07" y="1222199"/>
            <a:ext cx="44323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36B61-A46A-9F48-9754-47DCB706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57" y="1706063"/>
            <a:ext cx="3759200" cy="30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7B7B1-0C73-3D40-9DFA-2419DAA98B67}"/>
              </a:ext>
            </a:extLst>
          </p:cNvPr>
          <p:cNvCxnSpPr>
            <a:cxnSpLocks/>
          </p:cNvCxnSpPr>
          <p:nvPr/>
        </p:nvCxnSpPr>
        <p:spPr>
          <a:xfrm>
            <a:off x="5658693" y="1359312"/>
            <a:ext cx="285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B57E9-BD9B-0E47-8D4C-66306DF7EACD}"/>
              </a:ext>
            </a:extLst>
          </p:cNvPr>
          <p:cNvCxnSpPr>
            <a:cxnSpLocks/>
          </p:cNvCxnSpPr>
          <p:nvPr/>
        </p:nvCxnSpPr>
        <p:spPr>
          <a:xfrm>
            <a:off x="5658693" y="1837380"/>
            <a:ext cx="285491" cy="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7376923-CD3D-8A46-99DA-1678864B8BE0}"/>
              </a:ext>
            </a:extLst>
          </p:cNvPr>
          <p:cNvSpPr txBox="1">
            <a:spLocks/>
          </p:cNvSpPr>
          <p:nvPr/>
        </p:nvSpPr>
        <p:spPr>
          <a:xfrm>
            <a:off x="6390667" y="1138939"/>
            <a:ext cx="247698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system equation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A62396-9D92-1E40-AA9F-C50980BB61FD}"/>
              </a:ext>
            </a:extLst>
          </p:cNvPr>
          <p:cNvSpPr txBox="1">
            <a:spLocks/>
          </p:cNvSpPr>
          <p:nvPr/>
        </p:nvSpPr>
        <p:spPr>
          <a:xfrm>
            <a:off x="6390667" y="1601200"/>
            <a:ext cx="247698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constraint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6C1C0DF-9470-414B-90EF-73DDDBFF245D}"/>
              </a:ext>
            </a:extLst>
          </p:cNvPr>
          <p:cNvSpPr txBox="1">
            <a:spLocks/>
          </p:cNvSpPr>
          <p:nvPr/>
        </p:nvSpPr>
        <p:spPr>
          <a:xfrm>
            <a:off x="949506" y="2255145"/>
            <a:ext cx="1050404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Marginal response PDFs for </a:t>
            </a:r>
            <a:r>
              <a:rPr lang="el-GR" sz="2400" dirty="0"/>
              <a:t>ν </a:t>
            </a:r>
            <a:r>
              <a:rPr lang="en-US" sz="2400" dirty="0"/>
              <a:t>= 1 at t = </a:t>
            </a:r>
            <a:r>
              <a:rPr lang="en-US" sz="2400"/>
              <a:t>10 and 20 </a:t>
            </a:r>
            <a:r>
              <a:rPr lang="en-US" sz="2400" dirty="0"/>
              <a:t>sec and increasing penalty factor </a:t>
            </a:r>
            <a:r>
              <a:rPr lang="el-GR" sz="2400" dirty="0"/>
              <a:t>μ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9EB45-A530-914E-AF48-B17B85F1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6309"/>
            <a:ext cx="12192000" cy="3794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B97E0B-0B57-D842-964B-EAD29029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06309"/>
            <a:ext cx="12192000" cy="3794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E75EC9-8262-DE4F-880E-3FE1C8110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06308"/>
            <a:ext cx="12192000" cy="3794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EDF57-92F0-1441-A71E-5CD0D587D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06310"/>
            <a:ext cx="12192000" cy="379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7EF047-3092-6A4E-B6B2-F7AD036FF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06307"/>
            <a:ext cx="12192000" cy="3794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99864E-B2EE-F047-8FD6-906CE15B7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806307"/>
            <a:ext cx="12192000" cy="3794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5E9892-F0B1-654F-933B-8443CCF81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806309"/>
            <a:ext cx="12192000" cy="37946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ACB33B-6419-EE4B-9440-401BECAE8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806308"/>
            <a:ext cx="12192000" cy="379469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159BBF-6FC2-0747-83D4-5973C0A1AFDE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84FACA-F7FC-6943-9FED-3D5AB199BCF4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BDE36B8-8990-4645-8196-266F17E9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EDC8A2-88C2-CC40-B5BE-32D9DCEBFB96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</a:t>
            </a:r>
            <a:r>
              <a:rPr lang="en-US" sz="3600" b="1" baseline="30000" dirty="0"/>
              <a:t>rd</a:t>
            </a:r>
            <a:r>
              <a:rPr lang="en-US" sz="3600" b="1" dirty="0"/>
              <a:t> Example: </a:t>
            </a:r>
            <a:r>
              <a:rPr lang="en-US" sz="3600" b="1" dirty="0" err="1"/>
              <a:t>Bouc</a:t>
            </a:r>
            <a:r>
              <a:rPr lang="en-US" sz="3600" b="1" dirty="0"/>
              <a:t>-Wen hysteretic oscillator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6174B-059C-D24A-8347-F4CACD242E54}"/>
              </a:ext>
            </a:extLst>
          </p:cNvPr>
          <p:cNvSpPr txBox="1">
            <a:spLocks/>
          </p:cNvSpPr>
          <p:nvPr/>
        </p:nvSpPr>
        <p:spPr>
          <a:xfrm>
            <a:off x="1032634" y="1025432"/>
            <a:ext cx="1050404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2D joint response PDFs for </a:t>
            </a:r>
            <a:r>
              <a:rPr lang="el-GR" sz="2400" dirty="0"/>
              <a:t>ν </a:t>
            </a:r>
            <a:r>
              <a:rPr lang="en-US" sz="2400" dirty="0"/>
              <a:t>= 1 at t = 15 sec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589-1633-5C45-BD2E-BB34A7070E72}"/>
              </a:ext>
            </a:extLst>
          </p:cNvPr>
          <p:cNvSpPr txBox="1">
            <a:spLocks/>
          </p:cNvSpPr>
          <p:nvPr/>
        </p:nvSpPr>
        <p:spPr>
          <a:xfrm>
            <a:off x="162293" y="2228045"/>
            <a:ext cx="1668673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MC 10000</a:t>
            </a:r>
          </a:p>
          <a:p>
            <a:pPr algn="ctr"/>
            <a:r>
              <a:rPr lang="en-US" sz="2000" dirty="0"/>
              <a:t>realizations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83A66-40C3-F84B-9755-097F0ABC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448" y="1469907"/>
            <a:ext cx="341376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E0EA1-4180-CD4A-84D2-95C012F1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33" y="1522917"/>
            <a:ext cx="341376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F32A76-6F86-5246-AD3D-CC1F58BF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48" y="4030227"/>
            <a:ext cx="3413760" cy="2560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C2C127-E6F3-774A-9990-1FAFE7EF7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688" y="4030227"/>
            <a:ext cx="341376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4EFF8-3890-A743-A334-4F04F8673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173" y="1522917"/>
            <a:ext cx="3413760" cy="2560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0F6B6A-F946-A54D-9CFD-C9F2911CA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173" y="4001336"/>
            <a:ext cx="3413760" cy="256032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A43F75-12B4-AE42-A394-8A73BB34DE00}"/>
              </a:ext>
            </a:extLst>
          </p:cNvPr>
          <p:cNvSpPr txBox="1">
            <a:spLocks/>
          </p:cNvSpPr>
          <p:nvPr/>
        </p:nvSpPr>
        <p:spPr>
          <a:xfrm>
            <a:off x="162292" y="4373705"/>
            <a:ext cx="1668673" cy="138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WPI – Augmented </a:t>
            </a:r>
            <a:r>
              <a:rPr lang="en-US" sz="2000" dirty="0" err="1"/>
              <a:t>Lagrangian</a:t>
            </a:r>
            <a:endParaRPr lang="en-US" sz="2000" dirty="0"/>
          </a:p>
          <a:p>
            <a:pPr algn="ctr"/>
            <a:r>
              <a:rPr lang="en-US" sz="2000" dirty="0"/>
              <a:t>method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729649-B483-754E-9016-BC1FAF8698C3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0A1928-78C9-EA4C-BBC4-30FC15CDC413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44558-0C08-1040-BD62-EA91B8D4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0127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4395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98CE45-6C0E-D44E-BA71-38EADC2C875F}"/>
              </a:ext>
            </a:extLst>
          </p:cNvPr>
          <p:cNvSpPr txBox="1">
            <a:spLocks/>
          </p:cNvSpPr>
          <p:nvPr/>
        </p:nvSpPr>
        <p:spPr>
          <a:xfrm>
            <a:off x="825674" y="320578"/>
            <a:ext cx="10515600" cy="69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Conclusions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6EDFE8-93F6-AA49-B6D2-5EA8CE4E91C0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3CD79-8999-2E42-9F85-D2385D95550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71586-9F7B-AA43-867F-222EF169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89C874-36A2-AA45-BF5A-7D498DC4328C}"/>
              </a:ext>
            </a:extLst>
          </p:cNvPr>
          <p:cNvSpPr txBox="1">
            <a:spLocks/>
          </p:cNvSpPr>
          <p:nvPr/>
        </p:nvSpPr>
        <p:spPr>
          <a:xfrm>
            <a:off x="893022" y="1268106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 of the standard WPI technique to account for systems with </a:t>
            </a:r>
            <a:r>
              <a:rPr lang="en-US" sz="2400" dirty="0">
                <a:solidFill>
                  <a:srgbClr val="FF0000"/>
                </a:solidFill>
              </a:rPr>
              <a:t>singular diffusion matrices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8BAD10-F0B0-944C-9BF8-4B7CB8C3BBB4}"/>
              </a:ext>
            </a:extLst>
          </p:cNvPr>
          <p:cNvSpPr txBox="1">
            <a:spLocks/>
          </p:cNvSpPr>
          <p:nvPr/>
        </p:nvSpPr>
        <p:spPr>
          <a:xfrm>
            <a:off x="893022" y="2054191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Separation of the system equations into two underdetermined sub-systems and formulation of a </a:t>
            </a:r>
            <a:r>
              <a:rPr lang="en-US" sz="2400" dirty="0">
                <a:solidFill>
                  <a:srgbClr val="FF0000"/>
                </a:solidFill>
              </a:rPr>
              <a:t>constrained variational problem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F4B4E5-C0CF-204D-B1C8-5D5C55DF8D2E}"/>
              </a:ext>
            </a:extLst>
          </p:cNvPr>
          <p:cNvSpPr txBox="1">
            <a:spLocks/>
          </p:cNvSpPr>
          <p:nvPr/>
        </p:nvSpPr>
        <p:spPr>
          <a:xfrm>
            <a:off x="1274574" y="2740416"/>
            <a:ext cx="5023195" cy="48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E-L equations and </a:t>
            </a:r>
            <a:r>
              <a:rPr lang="en-US" sz="2200" dirty="0">
                <a:solidFill>
                  <a:srgbClr val="FF0000"/>
                </a:solidFill>
              </a:rPr>
              <a:t>Lagrange multipliers</a:t>
            </a: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EF0C0B-D5C9-7B43-B528-B6BD65CE17A8}"/>
              </a:ext>
            </a:extLst>
          </p:cNvPr>
          <p:cNvSpPr txBox="1">
            <a:spLocks/>
          </p:cNvSpPr>
          <p:nvPr/>
        </p:nvSpPr>
        <p:spPr>
          <a:xfrm>
            <a:off x="1274574" y="3926492"/>
            <a:ext cx="9932722" cy="48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Rayleigh-Ritz and </a:t>
            </a:r>
            <a:r>
              <a:rPr lang="en-US" sz="2200" dirty="0">
                <a:solidFill>
                  <a:srgbClr val="FF0000"/>
                </a:solidFill>
              </a:rPr>
              <a:t>constrained optimization</a:t>
            </a:r>
            <a:endParaRPr lang="en-US" sz="2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556A0B-86F1-FE49-AA27-CF9CEF2E1AB2}"/>
              </a:ext>
            </a:extLst>
          </p:cNvPr>
          <p:cNvSpPr txBox="1">
            <a:spLocks/>
          </p:cNvSpPr>
          <p:nvPr/>
        </p:nvSpPr>
        <p:spPr>
          <a:xfrm>
            <a:off x="1669005" y="3142594"/>
            <a:ext cx="6290139" cy="769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Theoretically rigorous – Calculus of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Computational limitations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411734-275C-9B4E-8D62-0FDB10903CB3}"/>
              </a:ext>
            </a:extLst>
          </p:cNvPr>
          <p:cNvSpPr txBox="1">
            <a:spLocks/>
          </p:cNvSpPr>
          <p:nvPr/>
        </p:nvSpPr>
        <p:spPr>
          <a:xfrm>
            <a:off x="1669004" y="4328881"/>
            <a:ext cx="9672270" cy="1086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Approximate but more versatile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Linear constraints: </a:t>
            </a:r>
            <a:r>
              <a:rPr lang="en-US" sz="2200" dirty="0" err="1">
                <a:solidFill>
                  <a:srgbClr val="FF0000"/>
                </a:solidFill>
              </a:rPr>
              <a:t>Nullspace</a:t>
            </a:r>
            <a:r>
              <a:rPr lang="en-US" sz="2200" dirty="0">
                <a:solidFill>
                  <a:srgbClr val="FF0000"/>
                </a:solidFill>
              </a:rPr>
              <a:t> approach </a:t>
            </a:r>
            <a:r>
              <a:rPr lang="en-US" sz="2200" dirty="0"/>
              <a:t>(very efficient)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Nonlinear  constraints: </a:t>
            </a:r>
            <a:r>
              <a:rPr lang="en-US" sz="2200" dirty="0">
                <a:solidFill>
                  <a:srgbClr val="FF0000"/>
                </a:solidFill>
              </a:rPr>
              <a:t>Augmented </a:t>
            </a:r>
            <a:r>
              <a:rPr lang="en-US" sz="2200" dirty="0" err="1">
                <a:solidFill>
                  <a:srgbClr val="FF0000"/>
                </a:solidFill>
              </a:rPr>
              <a:t>Lagrangian</a:t>
            </a:r>
            <a:r>
              <a:rPr lang="en-US" sz="2200" dirty="0">
                <a:solidFill>
                  <a:srgbClr val="FF0000"/>
                </a:solidFill>
              </a:rPr>
              <a:t> method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0F96FD-5C92-644D-AF09-3831EB4545F3}"/>
              </a:ext>
            </a:extLst>
          </p:cNvPr>
          <p:cNvSpPr txBox="1">
            <a:spLocks/>
          </p:cNvSpPr>
          <p:nvPr/>
        </p:nvSpPr>
        <p:spPr>
          <a:xfrm>
            <a:off x="893022" y="5557380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Partially forced MDOF oscillators with </a:t>
            </a:r>
            <a:r>
              <a:rPr lang="en-US" sz="2400" dirty="0">
                <a:solidFill>
                  <a:srgbClr val="FF0000"/>
                </a:solidFill>
              </a:rPr>
              <a:t>linear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nonlinear</a:t>
            </a:r>
            <a:r>
              <a:rPr lang="en-US" sz="2400" dirty="0"/>
              <a:t> constraints, </a:t>
            </a:r>
            <a:r>
              <a:rPr lang="en-US" sz="2400" dirty="0" err="1">
                <a:solidFill>
                  <a:srgbClr val="FF0000"/>
                </a:solidFill>
              </a:rPr>
              <a:t>Bouc</a:t>
            </a:r>
            <a:r>
              <a:rPr lang="en-US" sz="2400" dirty="0">
                <a:solidFill>
                  <a:srgbClr val="FF0000"/>
                </a:solidFill>
              </a:rPr>
              <a:t>-Wen</a:t>
            </a:r>
            <a:r>
              <a:rPr lang="en-US" sz="2400" dirty="0"/>
              <a:t> hysteretic oscillator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4CED-B873-8642-9F35-05928E9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459423-B160-B642-B8C4-EA5EC5B2B22F}"/>
              </a:ext>
            </a:extLst>
          </p:cNvPr>
          <p:cNvSpPr txBox="1">
            <a:spLocks/>
          </p:cNvSpPr>
          <p:nvPr/>
        </p:nvSpPr>
        <p:spPr>
          <a:xfrm>
            <a:off x="838200" y="2874834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2642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846291-35E6-1245-A0A7-CF6CECB730D0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Appendix: Nonlinear energy harvester example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B38C58-21A5-B141-997B-0A66EC24F56B}"/>
              </a:ext>
            </a:extLst>
          </p:cNvPr>
          <p:cNvSpPr txBox="1">
            <a:spLocks/>
          </p:cNvSpPr>
          <p:nvPr/>
        </p:nvSpPr>
        <p:spPr>
          <a:xfrm>
            <a:off x="1060448" y="2046330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Solution: EL equation and Lagrange multipliers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5A985-6003-6A40-AE00-5F2BE981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70" y="1131208"/>
            <a:ext cx="42037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F044F-1BD9-354E-A1F0-18DC22CE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674" y="1577854"/>
            <a:ext cx="1651000" cy="228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27D702-021B-8043-A532-96917FE8A119}"/>
              </a:ext>
            </a:extLst>
          </p:cNvPr>
          <p:cNvSpPr txBox="1">
            <a:spLocks/>
          </p:cNvSpPr>
          <p:nvPr/>
        </p:nvSpPr>
        <p:spPr>
          <a:xfrm>
            <a:off x="1060448" y="2463692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marginal response PDFs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1DCE7-0E18-8049-B7C2-1324DD1B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075" y="3110691"/>
            <a:ext cx="4190238" cy="3566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2F2A3D-357D-1E4A-AD4C-3C35634628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0542"/>
            <a:ext cx="4187952" cy="356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8D1E66-DD62-7E47-812E-0A8F4D15E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627" y="3110691"/>
            <a:ext cx="4190238" cy="35661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80B59-C100-E54A-B5C1-3690953367EC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423034-29F5-1644-B6BF-18FDCAE7B8A2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A001A-AFE2-4844-AF9F-11834ADC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73797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21"/>
            <a:ext cx="10515600" cy="72270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1076751" y="154033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Engineering Stochastic Dynamics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7958D7-BE9A-9740-9E1A-45F3070510FA}"/>
              </a:ext>
            </a:extLst>
          </p:cNvPr>
          <p:cNvSpPr txBox="1">
            <a:spLocks/>
          </p:cNvSpPr>
          <p:nvPr/>
        </p:nvSpPr>
        <p:spPr>
          <a:xfrm>
            <a:off x="1076751" y="2253202"/>
            <a:ext cx="107629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Wiener Path Integral (WPI) techniques                    transition PDF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C7CFCD-292D-E943-990B-CCC017AB5929}"/>
              </a:ext>
            </a:extLst>
          </p:cNvPr>
          <p:cNvSpPr txBox="1">
            <a:spLocks/>
          </p:cNvSpPr>
          <p:nvPr/>
        </p:nvSpPr>
        <p:spPr>
          <a:xfrm>
            <a:off x="1076751" y="2932858"/>
            <a:ext cx="9729794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Theory of Stochastic Differential Equations (SDEs)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E7210F-6410-8140-BE32-6601E67B8BE8}"/>
              </a:ext>
            </a:extLst>
          </p:cNvPr>
          <p:cNvCxnSpPr>
            <a:cxnSpLocks/>
          </p:cNvCxnSpPr>
          <p:nvPr/>
        </p:nvCxnSpPr>
        <p:spPr>
          <a:xfrm>
            <a:off x="6495803" y="2580658"/>
            <a:ext cx="855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EE34ADC-0E51-2242-8EF3-06AB656A1333}"/>
              </a:ext>
            </a:extLst>
          </p:cNvPr>
          <p:cNvSpPr txBox="1">
            <a:spLocks/>
          </p:cNvSpPr>
          <p:nvPr/>
        </p:nvSpPr>
        <p:spPr>
          <a:xfrm>
            <a:off x="1076751" y="3701712"/>
            <a:ext cx="9638472" cy="795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Mechanical oscillators under white noise excitation: 2</a:t>
            </a:r>
            <a:r>
              <a:rPr lang="en-US" sz="2400" baseline="30000" dirty="0"/>
              <a:t>nd</a:t>
            </a:r>
            <a:r>
              <a:rPr lang="en-US" sz="2400" baseline="-25000" dirty="0"/>
              <a:t> </a:t>
            </a:r>
            <a:r>
              <a:rPr lang="en-US" sz="2400" dirty="0"/>
              <a:t>order SDEs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EB5563-226B-6549-9FFE-E136A1DB646E}"/>
              </a:ext>
            </a:extLst>
          </p:cNvPr>
          <p:cNvCxnSpPr>
            <a:cxnSpLocks/>
          </p:cNvCxnSpPr>
          <p:nvPr/>
        </p:nvCxnSpPr>
        <p:spPr>
          <a:xfrm>
            <a:off x="8626809" y="4070618"/>
            <a:ext cx="620222" cy="16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C2FF451B-86D8-C64F-9482-09A72968A0E8}"/>
              </a:ext>
            </a:extLst>
          </p:cNvPr>
          <p:cNvSpPr txBox="1">
            <a:spLocks/>
          </p:cNvSpPr>
          <p:nvPr/>
        </p:nvSpPr>
        <p:spPr>
          <a:xfrm>
            <a:off x="8626809" y="4353270"/>
            <a:ext cx="3212890" cy="59225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Singular diffusion matrix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36FB6F0-7567-A94C-B0F3-AF06623FE533}"/>
              </a:ext>
            </a:extLst>
          </p:cNvPr>
          <p:cNvSpPr txBox="1">
            <a:spLocks/>
          </p:cNvSpPr>
          <p:nvPr/>
        </p:nvSpPr>
        <p:spPr>
          <a:xfrm>
            <a:off x="1076751" y="5204864"/>
            <a:ext cx="9522562" cy="855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Mechanical oscillators under non-white excitation: higher</a:t>
            </a:r>
            <a:r>
              <a:rPr lang="en-US" sz="2400" baseline="-25000" dirty="0"/>
              <a:t> </a:t>
            </a:r>
            <a:r>
              <a:rPr lang="en-US" sz="2400" dirty="0"/>
              <a:t>order SDEs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785B64-FE69-084B-9B1C-6A51EA633ECC}"/>
              </a:ext>
            </a:extLst>
          </p:cNvPr>
          <p:cNvCxnSpPr>
            <a:cxnSpLocks/>
          </p:cNvCxnSpPr>
          <p:nvPr/>
        </p:nvCxnSpPr>
        <p:spPr>
          <a:xfrm flipV="1">
            <a:off x="8731876" y="5060731"/>
            <a:ext cx="515155" cy="181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B377DEF4-2A02-494F-B379-A7EFCAF9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24" y="3016675"/>
            <a:ext cx="3111500" cy="342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9707F6-22E0-2444-9290-03F0AA7690F2}"/>
              </a:ext>
            </a:extLst>
          </p:cNvPr>
          <p:cNvSpPr txBox="1"/>
          <p:nvPr/>
        </p:nvSpPr>
        <p:spPr>
          <a:xfrm>
            <a:off x="1480070" y="4251387"/>
            <a:ext cx="653159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Chaichian</a:t>
            </a:r>
            <a:r>
              <a:rPr lang="en-US" sz="1600" i="1" dirty="0"/>
              <a:t> and </a:t>
            </a:r>
            <a:r>
              <a:rPr lang="en-US" sz="1600" i="1" dirty="0" err="1"/>
              <a:t>Demichev</a:t>
            </a:r>
            <a:r>
              <a:rPr lang="en-US" sz="1600" i="1" dirty="0"/>
              <a:t> (2001) Path integrals in physics. Vol. 1. </a:t>
            </a:r>
            <a:r>
              <a:rPr lang="en-US" dirty="0"/>
              <a:t>CRC Press</a:t>
            </a:r>
            <a:endParaRPr lang="en-US" sz="16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461D7-A45D-864F-B1ED-BA7172CEF197}"/>
              </a:ext>
            </a:extLst>
          </p:cNvPr>
          <p:cNvSpPr txBox="1"/>
          <p:nvPr/>
        </p:nvSpPr>
        <p:spPr>
          <a:xfrm>
            <a:off x="1480070" y="5759816"/>
            <a:ext cx="713053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Psaros, </a:t>
            </a:r>
            <a:r>
              <a:rPr lang="en-US" sz="1600" dirty="0" err="1"/>
              <a:t>Brudastova</a:t>
            </a:r>
            <a:r>
              <a:rPr lang="en-US" sz="1600" dirty="0"/>
              <a:t>, </a:t>
            </a:r>
            <a:r>
              <a:rPr lang="en-US" sz="1600" dirty="0" err="1"/>
              <a:t>Malara</a:t>
            </a:r>
            <a:r>
              <a:rPr lang="en-US" sz="1600" dirty="0"/>
              <a:t> &amp; </a:t>
            </a:r>
            <a:r>
              <a:rPr lang="en-US" sz="1600" dirty="0" err="1"/>
              <a:t>Kougioumtzoglou</a:t>
            </a:r>
            <a:r>
              <a:rPr lang="en-US" sz="1600" dirty="0"/>
              <a:t>, J Sound &amp; Vibration (Under Review)</a:t>
            </a:r>
            <a:endParaRPr lang="en-US" sz="1600" i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A19576-1F87-8040-A6DF-DB0182B49718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90C335-B42D-6747-AD5E-EA49B61988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14" y="499203"/>
            <a:ext cx="2412725" cy="165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46" y="506061"/>
            <a:ext cx="2477361" cy="1608221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3B543E0-F202-3F49-9E79-5B9440A8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30" grpId="0" animBg="1"/>
      <p:bldP spid="31" grpId="0"/>
      <p:bldP spid="29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5870C3-F45E-C64B-80E4-D31B8FDF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5BB7F6-053B-994E-BFE9-ED841A3250DB}"/>
              </a:ext>
            </a:extLst>
          </p:cNvPr>
          <p:cNvSpPr txBox="1">
            <a:spLocks/>
          </p:cNvSpPr>
          <p:nvPr/>
        </p:nvSpPr>
        <p:spPr>
          <a:xfrm>
            <a:off x="1060449" y="1139316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wide class of stochastic dynamics problems can be modeled as: 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F4EF6051-B518-9245-BE62-8D8D77B0BF12}"/>
              </a:ext>
            </a:extLst>
          </p:cNvPr>
          <p:cNvSpPr txBox="1">
            <a:spLocks/>
          </p:cNvSpPr>
          <p:nvPr/>
        </p:nvSpPr>
        <p:spPr>
          <a:xfrm>
            <a:off x="1527756" y="3584600"/>
            <a:ext cx="6926913" cy="1823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Filtered white noise excitation processes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Nonlinear vibratory energy harvesters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Partially (stochastically) forced structures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Hysteretic systems, e.g. </a:t>
            </a:r>
            <a:r>
              <a:rPr lang="en-US" sz="2400" dirty="0" err="1"/>
              <a:t>Bouc</a:t>
            </a:r>
            <a:r>
              <a:rPr lang="en-US" sz="2400" dirty="0"/>
              <a:t>-Wen oscillator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0E822B4-7844-F34F-AC9B-2780DC4FBBF0}"/>
              </a:ext>
            </a:extLst>
          </p:cNvPr>
          <p:cNvSpPr txBox="1">
            <a:spLocks/>
          </p:cNvSpPr>
          <p:nvPr/>
        </p:nvSpPr>
        <p:spPr>
          <a:xfrm>
            <a:off x="1060446" y="2911391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      : White noise vector process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B7ED-1AFC-0347-A36A-27E2FA1A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265" y="1826338"/>
            <a:ext cx="2997200" cy="68580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AA60B9E3-8834-E347-9716-2EC483BCC39B}"/>
              </a:ext>
            </a:extLst>
          </p:cNvPr>
          <p:cNvSpPr txBox="1">
            <a:spLocks/>
          </p:cNvSpPr>
          <p:nvPr/>
        </p:nvSpPr>
        <p:spPr>
          <a:xfrm>
            <a:off x="1060446" y="5607353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Lead to </a:t>
            </a:r>
            <a:r>
              <a:rPr lang="en-US" sz="2400" dirty="0">
                <a:solidFill>
                  <a:srgbClr val="FF0000"/>
                </a:solidFill>
              </a:rPr>
              <a:t>singular diffusion matrices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99224-F027-D749-8B29-22786F24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56" y="3002286"/>
            <a:ext cx="533400" cy="2921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7353BA-1A7E-1D4E-B23D-F4547EF26D6F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254F5B-FA16-5345-8E2F-47BEFC79C332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0FE30-AEFF-C246-A648-159883CD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0" y="1887043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E-L equations and Lagrange Multipliers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E70904F-43C3-BE4D-8A20-06C2A8BA0A83}"/>
              </a:ext>
            </a:extLst>
          </p:cNvPr>
          <p:cNvSpPr txBox="1">
            <a:spLocks/>
          </p:cNvSpPr>
          <p:nvPr/>
        </p:nvSpPr>
        <p:spPr>
          <a:xfrm>
            <a:off x="1490408" y="2406478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5D53E1-0225-744D-BF1C-F2CBE824813E}"/>
              </a:ext>
            </a:extLst>
          </p:cNvPr>
          <p:cNvSpPr txBox="1">
            <a:spLocks/>
          </p:cNvSpPr>
          <p:nvPr/>
        </p:nvSpPr>
        <p:spPr>
          <a:xfrm>
            <a:off x="1088626" y="4034491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Rayleigh-Ritz and Constrained Optimization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B6D361-E7FA-274E-819C-3C0387530BC0}"/>
              </a:ext>
            </a:extLst>
          </p:cNvPr>
          <p:cNvSpPr txBox="1">
            <a:spLocks/>
          </p:cNvSpPr>
          <p:nvPr/>
        </p:nvSpPr>
        <p:spPr>
          <a:xfrm>
            <a:off x="1490408" y="4586680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Nonlinear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01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Standard formulation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720BF3-5007-D540-80FC-C2821BD2B88C}"/>
              </a:ext>
            </a:extLst>
          </p:cNvPr>
          <p:cNvCxnSpPr>
            <a:cxnSpLocks/>
          </p:cNvCxnSpPr>
          <p:nvPr/>
        </p:nvCxnSpPr>
        <p:spPr>
          <a:xfrm>
            <a:off x="7763269" y="4487288"/>
            <a:ext cx="398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5F78D0-DD30-BC45-9F5F-7BCDDECC8049}"/>
              </a:ext>
            </a:extLst>
          </p:cNvPr>
          <p:cNvCxnSpPr>
            <a:cxnSpLocks/>
          </p:cNvCxnSpPr>
          <p:nvPr/>
        </p:nvCxnSpPr>
        <p:spPr>
          <a:xfrm flipV="1">
            <a:off x="7763269" y="2105906"/>
            <a:ext cx="10176" cy="238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352A9A-95B4-6A4B-AE73-8007B7B035C6}"/>
              </a:ext>
            </a:extLst>
          </p:cNvPr>
          <p:cNvSpPr/>
          <p:nvPr/>
        </p:nvSpPr>
        <p:spPr>
          <a:xfrm>
            <a:off x="11232536" y="251405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E8A15F-1B55-804D-8831-9BBE66014CB8}"/>
              </a:ext>
            </a:extLst>
          </p:cNvPr>
          <p:cNvSpPr/>
          <p:nvPr/>
        </p:nvSpPr>
        <p:spPr>
          <a:xfrm>
            <a:off x="7737944" y="44201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27306F2-9E3F-D84F-A2F5-99AC19DD0439}"/>
              </a:ext>
            </a:extLst>
          </p:cNvPr>
          <p:cNvSpPr/>
          <p:nvPr/>
        </p:nvSpPr>
        <p:spPr>
          <a:xfrm>
            <a:off x="7789239" y="2586007"/>
            <a:ext cx="3443288" cy="1900237"/>
          </a:xfrm>
          <a:custGeom>
            <a:avLst/>
            <a:gdLst>
              <a:gd name="connsiteX0" fmla="*/ 0 w 3443288"/>
              <a:gd name="connsiteY0" fmla="*/ 1900237 h 1900237"/>
              <a:gd name="connsiteX1" fmla="*/ 14288 w 3443288"/>
              <a:gd name="connsiteY1" fmla="*/ 1257300 h 1900237"/>
              <a:gd name="connsiteX2" fmla="*/ 57150 w 3443288"/>
              <a:gd name="connsiteY2" fmla="*/ 1100137 h 1900237"/>
              <a:gd name="connsiteX3" fmla="*/ 85725 w 3443288"/>
              <a:gd name="connsiteY3" fmla="*/ 942975 h 1900237"/>
              <a:gd name="connsiteX4" fmla="*/ 100013 w 3443288"/>
              <a:gd name="connsiteY4" fmla="*/ 900112 h 1900237"/>
              <a:gd name="connsiteX5" fmla="*/ 114300 w 3443288"/>
              <a:gd name="connsiteY5" fmla="*/ 828675 h 1900237"/>
              <a:gd name="connsiteX6" fmla="*/ 142875 w 3443288"/>
              <a:gd name="connsiteY6" fmla="*/ 785812 h 1900237"/>
              <a:gd name="connsiteX7" fmla="*/ 185738 w 3443288"/>
              <a:gd name="connsiteY7" fmla="*/ 657225 h 1900237"/>
              <a:gd name="connsiteX8" fmla="*/ 228600 w 3443288"/>
              <a:gd name="connsiteY8" fmla="*/ 542925 h 1900237"/>
              <a:gd name="connsiteX9" fmla="*/ 257175 w 3443288"/>
              <a:gd name="connsiteY9" fmla="*/ 442912 h 1900237"/>
              <a:gd name="connsiteX10" fmla="*/ 285750 w 3443288"/>
              <a:gd name="connsiteY10" fmla="*/ 400050 h 1900237"/>
              <a:gd name="connsiteX11" fmla="*/ 314325 w 3443288"/>
              <a:gd name="connsiteY11" fmla="*/ 342900 h 1900237"/>
              <a:gd name="connsiteX12" fmla="*/ 371475 w 3443288"/>
              <a:gd name="connsiteY12" fmla="*/ 257175 h 1900237"/>
              <a:gd name="connsiteX13" fmla="*/ 385763 w 3443288"/>
              <a:gd name="connsiteY13" fmla="*/ 214312 h 1900237"/>
              <a:gd name="connsiteX14" fmla="*/ 471488 w 3443288"/>
              <a:gd name="connsiteY14" fmla="*/ 128587 h 1900237"/>
              <a:gd name="connsiteX15" fmla="*/ 514350 w 3443288"/>
              <a:gd name="connsiteY15" fmla="*/ 85725 h 1900237"/>
              <a:gd name="connsiteX16" fmla="*/ 542925 w 3443288"/>
              <a:gd name="connsiteY16" fmla="*/ 42862 h 1900237"/>
              <a:gd name="connsiteX17" fmla="*/ 671513 w 3443288"/>
              <a:gd name="connsiteY17" fmla="*/ 0 h 1900237"/>
              <a:gd name="connsiteX18" fmla="*/ 842963 w 3443288"/>
              <a:gd name="connsiteY18" fmla="*/ 14287 h 1900237"/>
              <a:gd name="connsiteX19" fmla="*/ 885825 w 3443288"/>
              <a:gd name="connsiteY19" fmla="*/ 28575 h 1900237"/>
              <a:gd name="connsiteX20" fmla="*/ 942975 w 3443288"/>
              <a:gd name="connsiteY20" fmla="*/ 42862 h 1900237"/>
              <a:gd name="connsiteX21" fmla="*/ 1057275 w 3443288"/>
              <a:gd name="connsiteY21" fmla="*/ 114300 h 1900237"/>
              <a:gd name="connsiteX22" fmla="*/ 1100138 w 3443288"/>
              <a:gd name="connsiteY22" fmla="*/ 142875 h 1900237"/>
              <a:gd name="connsiteX23" fmla="*/ 1185863 w 3443288"/>
              <a:gd name="connsiteY23" fmla="*/ 228600 h 1900237"/>
              <a:gd name="connsiteX24" fmla="*/ 1228725 w 3443288"/>
              <a:gd name="connsiteY24" fmla="*/ 271462 h 1900237"/>
              <a:gd name="connsiteX25" fmla="*/ 1257300 w 3443288"/>
              <a:gd name="connsiteY25" fmla="*/ 314325 h 1900237"/>
              <a:gd name="connsiteX26" fmla="*/ 1300163 w 3443288"/>
              <a:gd name="connsiteY26" fmla="*/ 385762 h 1900237"/>
              <a:gd name="connsiteX27" fmla="*/ 1357313 w 3443288"/>
              <a:gd name="connsiteY27" fmla="*/ 457200 h 1900237"/>
              <a:gd name="connsiteX28" fmla="*/ 1428750 w 3443288"/>
              <a:gd name="connsiteY28" fmla="*/ 571500 h 1900237"/>
              <a:gd name="connsiteX29" fmla="*/ 1471613 w 3443288"/>
              <a:gd name="connsiteY29" fmla="*/ 657225 h 1900237"/>
              <a:gd name="connsiteX30" fmla="*/ 1514475 w 3443288"/>
              <a:gd name="connsiteY30" fmla="*/ 700087 h 1900237"/>
              <a:gd name="connsiteX31" fmla="*/ 1543050 w 3443288"/>
              <a:gd name="connsiteY31" fmla="*/ 742950 h 1900237"/>
              <a:gd name="connsiteX32" fmla="*/ 1585913 w 3443288"/>
              <a:gd name="connsiteY32" fmla="*/ 771525 h 1900237"/>
              <a:gd name="connsiteX33" fmla="*/ 1671638 w 3443288"/>
              <a:gd name="connsiteY33" fmla="*/ 842962 h 1900237"/>
              <a:gd name="connsiteX34" fmla="*/ 1743075 w 3443288"/>
              <a:gd name="connsiteY34" fmla="*/ 957262 h 1900237"/>
              <a:gd name="connsiteX35" fmla="*/ 1814513 w 3443288"/>
              <a:gd name="connsiteY35" fmla="*/ 1057275 h 1900237"/>
              <a:gd name="connsiteX36" fmla="*/ 1843088 w 3443288"/>
              <a:gd name="connsiteY36" fmla="*/ 1114425 h 1900237"/>
              <a:gd name="connsiteX37" fmla="*/ 1900238 w 3443288"/>
              <a:gd name="connsiteY37" fmla="*/ 1171575 h 1900237"/>
              <a:gd name="connsiteX38" fmla="*/ 1957388 w 3443288"/>
              <a:gd name="connsiteY38" fmla="*/ 1243012 h 1900237"/>
              <a:gd name="connsiteX39" fmla="*/ 1971675 w 3443288"/>
              <a:gd name="connsiteY39" fmla="*/ 1285875 h 1900237"/>
              <a:gd name="connsiteX40" fmla="*/ 2028825 w 3443288"/>
              <a:gd name="connsiteY40" fmla="*/ 1343025 h 1900237"/>
              <a:gd name="connsiteX41" fmla="*/ 2100263 w 3443288"/>
              <a:gd name="connsiteY41" fmla="*/ 1428750 h 1900237"/>
              <a:gd name="connsiteX42" fmla="*/ 2128838 w 3443288"/>
              <a:gd name="connsiteY42" fmla="*/ 1471612 h 1900237"/>
              <a:gd name="connsiteX43" fmla="*/ 2171700 w 3443288"/>
              <a:gd name="connsiteY43" fmla="*/ 1500187 h 1900237"/>
              <a:gd name="connsiteX44" fmla="*/ 2243138 w 3443288"/>
              <a:gd name="connsiteY44" fmla="*/ 1571625 h 1900237"/>
              <a:gd name="connsiteX45" fmla="*/ 2271713 w 3443288"/>
              <a:gd name="connsiteY45" fmla="*/ 1614487 h 1900237"/>
              <a:gd name="connsiteX46" fmla="*/ 2314575 w 3443288"/>
              <a:gd name="connsiteY46" fmla="*/ 1628775 h 1900237"/>
              <a:gd name="connsiteX47" fmla="*/ 2371725 w 3443288"/>
              <a:gd name="connsiteY47" fmla="*/ 1700212 h 1900237"/>
              <a:gd name="connsiteX48" fmla="*/ 2514600 w 3443288"/>
              <a:gd name="connsiteY48" fmla="*/ 1800225 h 1900237"/>
              <a:gd name="connsiteX49" fmla="*/ 2557463 w 3443288"/>
              <a:gd name="connsiteY49" fmla="*/ 1828800 h 1900237"/>
              <a:gd name="connsiteX50" fmla="*/ 2643188 w 3443288"/>
              <a:gd name="connsiteY50" fmla="*/ 1857375 h 1900237"/>
              <a:gd name="connsiteX51" fmla="*/ 2800350 w 3443288"/>
              <a:gd name="connsiteY51" fmla="*/ 1843087 h 1900237"/>
              <a:gd name="connsiteX52" fmla="*/ 2857500 w 3443288"/>
              <a:gd name="connsiteY52" fmla="*/ 1771650 h 1900237"/>
              <a:gd name="connsiteX53" fmla="*/ 2900363 w 3443288"/>
              <a:gd name="connsiteY53" fmla="*/ 1743075 h 1900237"/>
              <a:gd name="connsiteX54" fmla="*/ 2986088 w 3443288"/>
              <a:gd name="connsiteY54" fmla="*/ 1643062 h 1900237"/>
              <a:gd name="connsiteX55" fmla="*/ 3028950 w 3443288"/>
              <a:gd name="connsiteY55" fmla="*/ 1600200 h 1900237"/>
              <a:gd name="connsiteX56" fmla="*/ 3057525 w 3443288"/>
              <a:gd name="connsiteY56" fmla="*/ 1557337 h 1900237"/>
              <a:gd name="connsiteX57" fmla="*/ 3100388 w 3443288"/>
              <a:gd name="connsiteY57" fmla="*/ 1500187 h 1900237"/>
              <a:gd name="connsiteX58" fmla="*/ 3157538 w 3443288"/>
              <a:gd name="connsiteY58" fmla="*/ 1385887 h 1900237"/>
              <a:gd name="connsiteX59" fmla="*/ 3214688 w 3443288"/>
              <a:gd name="connsiteY59" fmla="*/ 1214437 h 1900237"/>
              <a:gd name="connsiteX60" fmla="*/ 3257550 w 3443288"/>
              <a:gd name="connsiteY60" fmla="*/ 1057275 h 1900237"/>
              <a:gd name="connsiteX61" fmla="*/ 3271838 w 3443288"/>
              <a:gd name="connsiteY61" fmla="*/ 957262 h 1900237"/>
              <a:gd name="connsiteX62" fmla="*/ 3286125 w 3443288"/>
              <a:gd name="connsiteY62" fmla="*/ 814387 h 1900237"/>
              <a:gd name="connsiteX63" fmla="*/ 3300413 w 3443288"/>
              <a:gd name="connsiteY63" fmla="*/ 742950 h 1900237"/>
              <a:gd name="connsiteX64" fmla="*/ 3328988 w 3443288"/>
              <a:gd name="connsiteY64" fmla="*/ 528637 h 1900237"/>
              <a:gd name="connsiteX65" fmla="*/ 3357563 w 3443288"/>
              <a:gd name="connsiteY65" fmla="*/ 228600 h 1900237"/>
              <a:gd name="connsiteX66" fmla="*/ 3386138 w 3443288"/>
              <a:gd name="connsiteY66" fmla="*/ 142875 h 1900237"/>
              <a:gd name="connsiteX67" fmla="*/ 3400425 w 3443288"/>
              <a:gd name="connsiteY67" fmla="*/ 100012 h 1900237"/>
              <a:gd name="connsiteX68" fmla="*/ 3414713 w 3443288"/>
              <a:gd name="connsiteY68" fmla="*/ 57150 h 1900237"/>
              <a:gd name="connsiteX69" fmla="*/ 3429000 w 3443288"/>
              <a:gd name="connsiteY69" fmla="*/ 14287 h 1900237"/>
              <a:gd name="connsiteX70" fmla="*/ 3443288 w 3443288"/>
              <a:gd name="connsiteY70" fmla="*/ 0 h 190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43288" h="1900237">
                <a:moveTo>
                  <a:pt x="0" y="1900237"/>
                </a:moveTo>
                <a:cubicBezTo>
                  <a:pt x="4763" y="1685925"/>
                  <a:pt x="2173" y="1471323"/>
                  <a:pt x="14288" y="1257300"/>
                </a:cubicBezTo>
                <a:cubicBezTo>
                  <a:pt x="19383" y="1167291"/>
                  <a:pt x="40849" y="1165339"/>
                  <a:pt x="57150" y="1100137"/>
                </a:cubicBezTo>
                <a:cubicBezTo>
                  <a:pt x="83163" y="996085"/>
                  <a:pt x="60236" y="1057674"/>
                  <a:pt x="85725" y="942975"/>
                </a:cubicBezTo>
                <a:cubicBezTo>
                  <a:pt x="88992" y="928273"/>
                  <a:pt x="96360" y="914723"/>
                  <a:pt x="100013" y="900112"/>
                </a:cubicBezTo>
                <a:cubicBezTo>
                  <a:pt x="105903" y="876553"/>
                  <a:pt x="105773" y="851413"/>
                  <a:pt x="114300" y="828675"/>
                </a:cubicBezTo>
                <a:cubicBezTo>
                  <a:pt x="120329" y="812597"/>
                  <a:pt x="135901" y="801504"/>
                  <a:pt x="142875" y="785812"/>
                </a:cubicBezTo>
                <a:cubicBezTo>
                  <a:pt x="171426" y="721573"/>
                  <a:pt x="164318" y="710775"/>
                  <a:pt x="185738" y="657225"/>
                </a:cubicBezTo>
                <a:cubicBezTo>
                  <a:pt x="200838" y="619475"/>
                  <a:pt x="217400" y="582125"/>
                  <a:pt x="228600" y="542925"/>
                </a:cubicBezTo>
                <a:cubicBezTo>
                  <a:pt x="234701" y="521570"/>
                  <a:pt x="245759" y="465744"/>
                  <a:pt x="257175" y="442912"/>
                </a:cubicBezTo>
                <a:cubicBezTo>
                  <a:pt x="264854" y="427553"/>
                  <a:pt x="277231" y="414959"/>
                  <a:pt x="285750" y="400050"/>
                </a:cubicBezTo>
                <a:cubicBezTo>
                  <a:pt x="296317" y="381558"/>
                  <a:pt x="303367" y="361163"/>
                  <a:pt x="314325" y="342900"/>
                </a:cubicBezTo>
                <a:cubicBezTo>
                  <a:pt x="331994" y="313451"/>
                  <a:pt x="360615" y="289755"/>
                  <a:pt x="371475" y="257175"/>
                </a:cubicBezTo>
                <a:cubicBezTo>
                  <a:pt x="376238" y="242887"/>
                  <a:pt x="376517" y="226200"/>
                  <a:pt x="385763" y="214312"/>
                </a:cubicBezTo>
                <a:cubicBezTo>
                  <a:pt x="410573" y="182413"/>
                  <a:pt x="442913" y="157162"/>
                  <a:pt x="471488" y="128587"/>
                </a:cubicBezTo>
                <a:cubicBezTo>
                  <a:pt x="485775" y="114300"/>
                  <a:pt x="503142" y="102537"/>
                  <a:pt x="514350" y="85725"/>
                </a:cubicBezTo>
                <a:cubicBezTo>
                  <a:pt x="523875" y="71437"/>
                  <a:pt x="527850" y="51085"/>
                  <a:pt x="542925" y="42862"/>
                </a:cubicBezTo>
                <a:cubicBezTo>
                  <a:pt x="582589" y="21227"/>
                  <a:pt x="671513" y="0"/>
                  <a:pt x="671513" y="0"/>
                </a:cubicBezTo>
                <a:cubicBezTo>
                  <a:pt x="728663" y="4762"/>
                  <a:pt x="786118" y="6708"/>
                  <a:pt x="842963" y="14287"/>
                </a:cubicBezTo>
                <a:cubicBezTo>
                  <a:pt x="857891" y="16277"/>
                  <a:pt x="871344" y="24438"/>
                  <a:pt x="885825" y="28575"/>
                </a:cubicBezTo>
                <a:cubicBezTo>
                  <a:pt x="904706" y="33970"/>
                  <a:pt x="923925" y="38100"/>
                  <a:pt x="942975" y="42862"/>
                </a:cubicBezTo>
                <a:cubicBezTo>
                  <a:pt x="1032485" y="87617"/>
                  <a:pt x="970719" y="52474"/>
                  <a:pt x="1057275" y="114300"/>
                </a:cubicBezTo>
                <a:cubicBezTo>
                  <a:pt x="1071248" y="124281"/>
                  <a:pt x="1087304" y="131467"/>
                  <a:pt x="1100138" y="142875"/>
                </a:cubicBezTo>
                <a:cubicBezTo>
                  <a:pt x="1130342" y="169723"/>
                  <a:pt x="1157288" y="200025"/>
                  <a:pt x="1185863" y="228600"/>
                </a:cubicBezTo>
                <a:cubicBezTo>
                  <a:pt x="1200150" y="242887"/>
                  <a:pt x="1217517" y="254650"/>
                  <a:pt x="1228725" y="271462"/>
                </a:cubicBezTo>
                <a:cubicBezTo>
                  <a:pt x="1238250" y="285750"/>
                  <a:pt x="1248199" y="299764"/>
                  <a:pt x="1257300" y="314325"/>
                </a:cubicBezTo>
                <a:cubicBezTo>
                  <a:pt x="1272018" y="337874"/>
                  <a:pt x="1284238" y="363012"/>
                  <a:pt x="1300163" y="385762"/>
                </a:cubicBezTo>
                <a:cubicBezTo>
                  <a:pt x="1317651" y="410744"/>
                  <a:pt x="1338263" y="433387"/>
                  <a:pt x="1357313" y="457200"/>
                </a:cubicBezTo>
                <a:cubicBezTo>
                  <a:pt x="1381179" y="552668"/>
                  <a:pt x="1353537" y="483752"/>
                  <a:pt x="1428750" y="571500"/>
                </a:cubicBezTo>
                <a:cubicBezTo>
                  <a:pt x="1529913" y="689523"/>
                  <a:pt x="1395557" y="543141"/>
                  <a:pt x="1471613" y="657225"/>
                </a:cubicBezTo>
                <a:cubicBezTo>
                  <a:pt x="1482821" y="674037"/>
                  <a:pt x="1501540" y="684565"/>
                  <a:pt x="1514475" y="700087"/>
                </a:cubicBezTo>
                <a:cubicBezTo>
                  <a:pt x="1525468" y="713279"/>
                  <a:pt x="1530908" y="730808"/>
                  <a:pt x="1543050" y="742950"/>
                </a:cubicBezTo>
                <a:cubicBezTo>
                  <a:pt x="1555192" y="755092"/>
                  <a:pt x="1572721" y="760532"/>
                  <a:pt x="1585913" y="771525"/>
                </a:cubicBezTo>
                <a:cubicBezTo>
                  <a:pt x="1695923" y="863199"/>
                  <a:pt x="1565217" y="772015"/>
                  <a:pt x="1671638" y="842962"/>
                </a:cubicBezTo>
                <a:cubicBezTo>
                  <a:pt x="1753591" y="952234"/>
                  <a:pt x="1680317" y="847434"/>
                  <a:pt x="1743075" y="957262"/>
                </a:cubicBezTo>
                <a:cubicBezTo>
                  <a:pt x="1783381" y="1027797"/>
                  <a:pt x="1763397" y="975490"/>
                  <a:pt x="1814513" y="1057275"/>
                </a:cubicBezTo>
                <a:cubicBezTo>
                  <a:pt x="1825801" y="1075336"/>
                  <a:pt x="1830309" y="1097386"/>
                  <a:pt x="1843088" y="1114425"/>
                </a:cubicBezTo>
                <a:cubicBezTo>
                  <a:pt x="1859252" y="1135978"/>
                  <a:pt x="1881188" y="1152525"/>
                  <a:pt x="1900238" y="1171575"/>
                </a:cubicBezTo>
                <a:cubicBezTo>
                  <a:pt x="1936149" y="1279311"/>
                  <a:pt x="1883530" y="1150688"/>
                  <a:pt x="1957388" y="1243012"/>
                </a:cubicBezTo>
                <a:cubicBezTo>
                  <a:pt x="1966796" y="1254772"/>
                  <a:pt x="1962921" y="1273620"/>
                  <a:pt x="1971675" y="1285875"/>
                </a:cubicBezTo>
                <a:cubicBezTo>
                  <a:pt x="1987334" y="1307798"/>
                  <a:pt x="2010803" y="1323000"/>
                  <a:pt x="2028825" y="1343025"/>
                </a:cubicBezTo>
                <a:cubicBezTo>
                  <a:pt x="2053708" y="1370673"/>
                  <a:pt x="2077426" y="1399389"/>
                  <a:pt x="2100263" y="1428750"/>
                </a:cubicBezTo>
                <a:cubicBezTo>
                  <a:pt x="2110805" y="1442304"/>
                  <a:pt x="2116696" y="1459470"/>
                  <a:pt x="2128838" y="1471612"/>
                </a:cubicBezTo>
                <a:cubicBezTo>
                  <a:pt x="2140980" y="1483754"/>
                  <a:pt x="2158777" y="1488880"/>
                  <a:pt x="2171700" y="1500187"/>
                </a:cubicBezTo>
                <a:cubicBezTo>
                  <a:pt x="2197044" y="1522363"/>
                  <a:pt x="2220962" y="1546281"/>
                  <a:pt x="2243138" y="1571625"/>
                </a:cubicBezTo>
                <a:cubicBezTo>
                  <a:pt x="2254445" y="1584548"/>
                  <a:pt x="2258305" y="1603760"/>
                  <a:pt x="2271713" y="1614487"/>
                </a:cubicBezTo>
                <a:cubicBezTo>
                  <a:pt x="2283473" y="1623895"/>
                  <a:pt x="2300288" y="1624012"/>
                  <a:pt x="2314575" y="1628775"/>
                </a:cubicBezTo>
                <a:cubicBezTo>
                  <a:pt x="2333625" y="1652587"/>
                  <a:pt x="2350162" y="1678649"/>
                  <a:pt x="2371725" y="1700212"/>
                </a:cubicBezTo>
                <a:cubicBezTo>
                  <a:pt x="2392883" y="1721370"/>
                  <a:pt x="2500593" y="1790887"/>
                  <a:pt x="2514600" y="1800225"/>
                </a:cubicBezTo>
                <a:cubicBezTo>
                  <a:pt x="2528888" y="1809750"/>
                  <a:pt x="2541173" y="1823370"/>
                  <a:pt x="2557463" y="1828800"/>
                </a:cubicBezTo>
                <a:lnTo>
                  <a:pt x="2643188" y="1857375"/>
                </a:lnTo>
                <a:cubicBezTo>
                  <a:pt x="2695575" y="1852612"/>
                  <a:pt x="2751509" y="1862623"/>
                  <a:pt x="2800350" y="1843087"/>
                </a:cubicBezTo>
                <a:cubicBezTo>
                  <a:pt x="2828664" y="1831762"/>
                  <a:pt x="2835937" y="1793213"/>
                  <a:pt x="2857500" y="1771650"/>
                </a:cubicBezTo>
                <a:cubicBezTo>
                  <a:pt x="2869642" y="1759508"/>
                  <a:pt x="2887171" y="1754068"/>
                  <a:pt x="2900363" y="1743075"/>
                </a:cubicBezTo>
                <a:cubicBezTo>
                  <a:pt x="2953537" y="1698763"/>
                  <a:pt x="2938793" y="1698240"/>
                  <a:pt x="2986088" y="1643062"/>
                </a:cubicBezTo>
                <a:cubicBezTo>
                  <a:pt x="2999237" y="1627721"/>
                  <a:pt x="3016015" y="1615722"/>
                  <a:pt x="3028950" y="1600200"/>
                </a:cubicBezTo>
                <a:cubicBezTo>
                  <a:pt x="3039943" y="1587008"/>
                  <a:pt x="3047544" y="1571310"/>
                  <a:pt x="3057525" y="1557337"/>
                </a:cubicBezTo>
                <a:cubicBezTo>
                  <a:pt x="3071366" y="1537960"/>
                  <a:pt x="3088823" y="1521003"/>
                  <a:pt x="3100388" y="1500187"/>
                </a:cubicBezTo>
                <a:cubicBezTo>
                  <a:pt x="3216906" y="1290456"/>
                  <a:pt x="3060125" y="1532008"/>
                  <a:pt x="3157538" y="1385887"/>
                </a:cubicBezTo>
                <a:lnTo>
                  <a:pt x="3214688" y="1214437"/>
                </a:lnTo>
                <a:cubicBezTo>
                  <a:pt x="3232125" y="1162127"/>
                  <a:pt x="3249494" y="1113666"/>
                  <a:pt x="3257550" y="1057275"/>
                </a:cubicBezTo>
                <a:cubicBezTo>
                  <a:pt x="3262313" y="1023937"/>
                  <a:pt x="3267903" y="990707"/>
                  <a:pt x="3271838" y="957262"/>
                </a:cubicBezTo>
                <a:cubicBezTo>
                  <a:pt x="3277430" y="909727"/>
                  <a:pt x="3279799" y="861830"/>
                  <a:pt x="3286125" y="814387"/>
                </a:cubicBezTo>
                <a:cubicBezTo>
                  <a:pt x="3289334" y="790316"/>
                  <a:pt x="3296421" y="766904"/>
                  <a:pt x="3300413" y="742950"/>
                </a:cubicBezTo>
                <a:cubicBezTo>
                  <a:pt x="3306237" y="708005"/>
                  <a:pt x="3326363" y="558826"/>
                  <a:pt x="3328988" y="528637"/>
                </a:cubicBezTo>
                <a:cubicBezTo>
                  <a:pt x="3335597" y="452635"/>
                  <a:pt x="3335391" y="317288"/>
                  <a:pt x="3357563" y="228600"/>
                </a:cubicBezTo>
                <a:cubicBezTo>
                  <a:pt x="3364868" y="199379"/>
                  <a:pt x="3376613" y="171450"/>
                  <a:pt x="3386138" y="142875"/>
                </a:cubicBezTo>
                <a:lnTo>
                  <a:pt x="3400425" y="100012"/>
                </a:lnTo>
                <a:lnTo>
                  <a:pt x="3414713" y="57150"/>
                </a:lnTo>
                <a:cubicBezTo>
                  <a:pt x="3419476" y="42862"/>
                  <a:pt x="3418350" y="24936"/>
                  <a:pt x="3429000" y="14287"/>
                </a:cubicBezTo>
                <a:lnTo>
                  <a:pt x="3443288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5547F94-FE85-F142-812D-73B01D00121A}"/>
              </a:ext>
            </a:extLst>
          </p:cNvPr>
          <p:cNvSpPr/>
          <p:nvPr/>
        </p:nvSpPr>
        <p:spPr>
          <a:xfrm>
            <a:off x="7789239" y="2114519"/>
            <a:ext cx="3443288" cy="2657475"/>
          </a:xfrm>
          <a:custGeom>
            <a:avLst/>
            <a:gdLst>
              <a:gd name="connsiteX0" fmla="*/ 0 w 3443288"/>
              <a:gd name="connsiteY0" fmla="*/ 2400300 h 2657475"/>
              <a:gd name="connsiteX1" fmla="*/ 357188 w 3443288"/>
              <a:gd name="connsiteY1" fmla="*/ 2586038 h 2657475"/>
              <a:gd name="connsiteX2" fmla="*/ 414338 w 3443288"/>
              <a:gd name="connsiteY2" fmla="*/ 2628900 h 2657475"/>
              <a:gd name="connsiteX3" fmla="*/ 500063 w 3443288"/>
              <a:gd name="connsiteY3" fmla="*/ 2657475 h 2657475"/>
              <a:gd name="connsiteX4" fmla="*/ 857250 w 3443288"/>
              <a:gd name="connsiteY4" fmla="*/ 2643188 h 2657475"/>
              <a:gd name="connsiteX5" fmla="*/ 900113 w 3443288"/>
              <a:gd name="connsiteY5" fmla="*/ 2614613 h 2657475"/>
              <a:gd name="connsiteX6" fmla="*/ 1014413 w 3443288"/>
              <a:gd name="connsiteY6" fmla="*/ 2557463 h 2657475"/>
              <a:gd name="connsiteX7" fmla="*/ 1100138 w 3443288"/>
              <a:gd name="connsiteY7" fmla="*/ 2443163 h 2657475"/>
              <a:gd name="connsiteX8" fmla="*/ 1128713 w 3443288"/>
              <a:gd name="connsiteY8" fmla="*/ 2400300 h 2657475"/>
              <a:gd name="connsiteX9" fmla="*/ 1157288 w 3443288"/>
              <a:gd name="connsiteY9" fmla="*/ 2343150 h 2657475"/>
              <a:gd name="connsiteX10" fmla="*/ 1200150 w 3443288"/>
              <a:gd name="connsiteY10" fmla="*/ 2300288 h 2657475"/>
              <a:gd name="connsiteX11" fmla="*/ 1214438 w 3443288"/>
              <a:gd name="connsiteY11" fmla="*/ 2257425 h 2657475"/>
              <a:gd name="connsiteX12" fmla="*/ 1271588 w 3443288"/>
              <a:gd name="connsiteY12" fmla="*/ 2171700 h 2657475"/>
              <a:gd name="connsiteX13" fmla="*/ 1314450 w 3443288"/>
              <a:gd name="connsiteY13" fmla="*/ 2043113 h 2657475"/>
              <a:gd name="connsiteX14" fmla="*/ 1328738 w 3443288"/>
              <a:gd name="connsiteY14" fmla="*/ 2000250 h 2657475"/>
              <a:gd name="connsiteX15" fmla="*/ 1343025 w 3443288"/>
              <a:gd name="connsiteY15" fmla="*/ 1914525 h 2657475"/>
              <a:gd name="connsiteX16" fmla="*/ 1357313 w 3443288"/>
              <a:gd name="connsiteY16" fmla="*/ 1814513 h 2657475"/>
              <a:gd name="connsiteX17" fmla="*/ 1371600 w 3443288"/>
              <a:gd name="connsiteY17" fmla="*/ 1771650 h 2657475"/>
              <a:gd name="connsiteX18" fmla="*/ 1385888 w 3443288"/>
              <a:gd name="connsiteY18" fmla="*/ 1700213 h 2657475"/>
              <a:gd name="connsiteX19" fmla="*/ 1400175 w 3443288"/>
              <a:gd name="connsiteY19" fmla="*/ 1643063 h 2657475"/>
              <a:gd name="connsiteX20" fmla="*/ 1428750 w 3443288"/>
              <a:gd name="connsiteY20" fmla="*/ 1443038 h 2657475"/>
              <a:gd name="connsiteX21" fmla="*/ 1443038 w 3443288"/>
              <a:gd name="connsiteY21" fmla="*/ 1300163 h 2657475"/>
              <a:gd name="connsiteX22" fmla="*/ 1457325 w 3443288"/>
              <a:gd name="connsiteY22" fmla="*/ 1057275 h 2657475"/>
              <a:gd name="connsiteX23" fmla="*/ 1471613 w 3443288"/>
              <a:gd name="connsiteY23" fmla="*/ 957263 h 2657475"/>
              <a:gd name="connsiteX24" fmla="*/ 1500188 w 3443288"/>
              <a:gd name="connsiteY24" fmla="*/ 728663 h 2657475"/>
              <a:gd name="connsiteX25" fmla="*/ 1514475 w 3443288"/>
              <a:gd name="connsiteY25" fmla="*/ 671513 h 2657475"/>
              <a:gd name="connsiteX26" fmla="*/ 1528763 w 3443288"/>
              <a:gd name="connsiteY26" fmla="*/ 571500 h 2657475"/>
              <a:gd name="connsiteX27" fmla="*/ 1571625 w 3443288"/>
              <a:gd name="connsiteY27" fmla="*/ 471488 h 2657475"/>
              <a:gd name="connsiteX28" fmla="*/ 1657350 w 3443288"/>
              <a:gd name="connsiteY28" fmla="*/ 285750 h 2657475"/>
              <a:gd name="connsiteX29" fmla="*/ 1714500 w 3443288"/>
              <a:gd name="connsiteY29" fmla="*/ 200025 h 2657475"/>
              <a:gd name="connsiteX30" fmla="*/ 1771650 w 3443288"/>
              <a:gd name="connsiteY30" fmla="*/ 114300 h 2657475"/>
              <a:gd name="connsiteX31" fmla="*/ 1800225 w 3443288"/>
              <a:gd name="connsiteY31" fmla="*/ 71438 h 2657475"/>
              <a:gd name="connsiteX32" fmla="*/ 1900238 w 3443288"/>
              <a:gd name="connsiteY32" fmla="*/ 0 h 2657475"/>
              <a:gd name="connsiteX33" fmla="*/ 2043113 w 3443288"/>
              <a:gd name="connsiteY33" fmla="*/ 14288 h 2657475"/>
              <a:gd name="connsiteX34" fmla="*/ 2085975 w 3443288"/>
              <a:gd name="connsiteY34" fmla="*/ 42863 h 2657475"/>
              <a:gd name="connsiteX35" fmla="*/ 2200275 w 3443288"/>
              <a:gd name="connsiteY35" fmla="*/ 100013 h 2657475"/>
              <a:gd name="connsiteX36" fmla="*/ 2300288 w 3443288"/>
              <a:gd name="connsiteY36" fmla="*/ 171450 h 2657475"/>
              <a:gd name="connsiteX37" fmla="*/ 2343150 w 3443288"/>
              <a:gd name="connsiteY37" fmla="*/ 200025 h 2657475"/>
              <a:gd name="connsiteX38" fmla="*/ 2386013 w 3443288"/>
              <a:gd name="connsiteY38" fmla="*/ 214313 h 2657475"/>
              <a:gd name="connsiteX39" fmla="*/ 2486025 w 3443288"/>
              <a:gd name="connsiteY39" fmla="*/ 271463 h 2657475"/>
              <a:gd name="connsiteX40" fmla="*/ 2643188 w 3443288"/>
              <a:gd name="connsiteY40" fmla="*/ 328613 h 2657475"/>
              <a:gd name="connsiteX41" fmla="*/ 2686050 w 3443288"/>
              <a:gd name="connsiteY41" fmla="*/ 342900 h 2657475"/>
              <a:gd name="connsiteX42" fmla="*/ 2786063 w 3443288"/>
              <a:gd name="connsiteY42" fmla="*/ 371475 h 2657475"/>
              <a:gd name="connsiteX43" fmla="*/ 3043238 w 3443288"/>
              <a:gd name="connsiteY43" fmla="*/ 400050 h 2657475"/>
              <a:gd name="connsiteX44" fmla="*/ 3200400 w 3443288"/>
              <a:gd name="connsiteY44" fmla="*/ 428625 h 2657475"/>
              <a:gd name="connsiteX45" fmla="*/ 3271838 w 3443288"/>
              <a:gd name="connsiteY45" fmla="*/ 442913 h 2657475"/>
              <a:gd name="connsiteX46" fmla="*/ 3443288 w 3443288"/>
              <a:gd name="connsiteY46" fmla="*/ 47148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43288" h="2657475">
                <a:moveTo>
                  <a:pt x="0" y="2400300"/>
                </a:moveTo>
                <a:cubicBezTo>
                  <a:pt x="60952" y="2430776"/>
                  <a:pt x="259531" y="2520934"/>
                  <a:pt x="357188" y="2586038"/>
                </a:cubicBezTo>
                <a:cubicBezTo>
                  <a:pt x="377001" y="2599247"/>
                  <a:pt x="393040" y="2618251"/>
                  <a:pt x="414338" y="2628900"/>
                </a:cubicBezTo>
                <a:cubicBezTo>
                  <a:pt x="441279" y="2642370"/>
                  <a:pt x="500063" y="2657475"/>
                  <a:pt x="500063" y="2657475"/>
                </a:cubicBezTo>
                <a:cubicBezTo>
                  <a:pt x="619125" y="2652713"/>
                  <a:pt x="738771" y="2655882"/>
                  <a:pt x="857250" y="2643188"/>
                </a:cubicBezTo>
                <a:cubicBezTo>
                  <a:pt x="874324" y="2641359"/>
                  <a:pt x="885038" y="2622836"/>
                  <a:pt x="900113" y="2614613"/>
                </a:cubicBezTo>
                <a:cubicBezTo>
                  <a:pt x="937509" y="2594215"/>
                  <a:pt x="1014413" y="2557463"/>
                  <a:pt x="1014413" y="2557463"/>
                </a:cubicBezTo>
                <a:cubicBezTo>
                  <a:pt x="1042988" y="2519363"/>
                  <a:pt x="1073721" y="2482790"/>
                  <a:pt x="1100138" y="2443163"/>
                </a:cubicBezTo>
                <a:cubicBezTo>
                  <a:pt x="1109663" y="2428875"/>
                  <a:pt x="1120194" y="2415209"/>
                  <a:pt x="1128713" y="2400300"/>
                </a:cubicBezTo>
                <a:cubicBezTo>
                  <a:pt x="1139280" y="2381808"/>
                  <a:pt x="1144908" y="2360481"/>
                  <a:pt x="1157288" y="2343150"/>
                </a:cubicBezTo>
                <a:cubicBezTo>
                  <a:pt x="1169032" y="2326708"/>
                  <a:pt x="1185863" y="2314575"/>
                  <a:pt x="1200150" y="2300288"/>
                </a:cubicBezTo>
                <a:cubicBezTo>
                  <a:pt x="1204913" y="2286000"/>
                  <a:pt x="1207124" y="2270590"/>
                  <a:pt x="1214438" y="2257425"/>
                </a:cubicBezTo>
                <a:cubicBezTo>
                  <a:pt x="1231116" y="2227404"/>
                  <a:pt x="1271588" y="2171700"/>
                  <a:pt x="1271588" y="2171700"/>
                </a:cubicBezTo>
                <a:lnTo>
                  <a:pt x="1314450" y="2043113"/>
                </a:lnTo>
                <a:lnTo>
                  <a:pt x="1328738" y="2000250"/>
                </a:lnTo>
                <a:cubicBezTo>
                  <a:pt x="1333500" y="1971675"/>
                  <a:pt x="1338620" y="1943157"/>
                  <a:pt x="1343025" y="1914525"/>
                </a:cubicBezTo>
                <a:cubicBezTo>
                  <a:pt x="1348146" y="1881241"/>
                  <a:pt x="1350709" y="1847535"/>
                  <a:pt x="1357313" y="1814513"/>
                </a:cubicBezTo>
                <a:cubicBezTo>
                  <a:pt x="1360267" y="1799745"/>
                  <a:pt x="1367947" y="1786261"/>
                  <a:pt x="1371600" y="1771650"/>
                </a:cubicBezTo>
                <a:cubicBezTo>
                  <a:pt x="1377490" y="1748091"/>
                  <a:pt x="1380620" y="1723919"/>
                  <a:pt x="1385888" y="1700213"/>
                </a:cubicBezTo>
                <a:cubicBezTo>
                  <a:pt x="1390148" y="1681044"/>
                  <a:pt x="1396324" y="1662318"/>
                  <a:pt x="1400175" y="1643063"/>
                </a:cubicBezTo>
                <a:cubicBezTo>
                  <a:pt x="1412255" y="1582663"/>
                  <a:pt x="1422163" y="1502317"/>
                  <a:pt x="1428750" y="1443038"/>
                </a:cubicBezTo>
                <a:cubicBezTo>
                  <a:pt x="1434036" y="1395468"/>
                  <a:pt x="1439502" y="1347895"/>
                  <a:pt x="1443038" y="1300163"/>
                </a:cubicBezTo>
                <a:cubicBezTo>
                  <a:pt x="1449029" y="1219282"/>
                  <a:pt x="1450590" y="1138097"/>
                  <a:pt x="1457325" y="1057275"/>
                </a:cubicBezTo>
                <a:cubicBezTo>
                  <a:pt x="1460122" y="1023716"/>
                  <a:pt x="1467678" y="990708"/>
                  <a:pt x="1471613" y="957263"/>
                </a:cubicBezTo>
                <a:cubicBezTo>
                  <a:pt x="1485686" y="837647"/>
                  <a:pt x="1479906" y="830075"/>
                  <a:pt x="1500188" y="728663"/>
                </a:cubicBezTo>
                <a:cubicBezTo>
                  <a:pt x="1504039" y="709408"/>
                  <a:pt x="1510962" y="690833"/>
                  <a:pt x="1514475" y="671513"/>
                </a:cubicBezTo>
                <a:cubicBezTo>
                  <a:pt x="1520499" y="638380"/>
                  <a:pt x="1522159" y="604522"/>
                  <a:pt x="1528763" y="571500"/>
                </a:cubicBezTo>
                <a:cubicBezTo>
                  <a:pt x="1538509" y="522769"/>
                  <a:pt x="1552262" y="521832"/>
                  <a:pt x="1571625" y="471488"/>
                </a:cubicBezTo>
                <a:cubicBezTo>
                  <a:pt x="1650018" y="267667"/>
                  <a:pt x="1572622" y="406790"/>
                  <a:pt x="1657350" y="285750"/>
                </a:cubicBezTo>
                <a:cubicBezTo>
                  <a:pt x="1677044" y="257615"/>
                  <a:pt x="1695450" y="228600"/>
                  <a:pt x="1714500" y="200025"/>
                </a:cubicBezTo>
                <a:lnTo>
                  <a:pt x="1771650" y="114300"/>
                </a:lnTo>
                <a:cubicBezTo>
                  <a:pt x="1781175" y="100013"/>
                  <a:pt x="1785938" y="80963"/>
                  <a:pt x="1800225" y="71438"/>
                </a:cubicBezTo>
                <a:cubicBezTo>
                  <a:pt x="1862901" y="29654"/>
                  <a:pt x="1829351" y="53166"/>
                  <a:pt x="1900238" y="0"/>
                </a:cubicBezTo>
                <a:cubicBezTo>
                  <a:pt x="1947863" y="4763"/>
                  <a:pt x="1996476" y="3526"/>
                  <a:pt x="2043113" y="14288"/>
                </a:cubicBezTo>
                <a:cubicBezTo>
                  <a:pt x="2059845" y="18149"/>
                  <a:pt x="2070900" y="34640"/>
                  <a:pt x="2085975" y="42863"/>
                </a:cubicBezTo>
                <a:cubicBezTo>
                  <a:pt x="2123371" y="63261"/>
                  <a:pt x="2170154" y="69893"/>
                  <a:pt x="2200275" y="100013"/>
                </a:cubicBezTo>
                <a:cubicBezTo>
                  <a:pt x="2270093" y="169830"/>
                  <a:pt x="2212527" y="121301"/>
                  <a:pt x="2300288" y="171450"/>
                </a:cubicBezTo>
                <a:cubicBezTo>
                  <a:pt x="2315197" y="179969"/>
                  <a:pt x="2327792" y="192346"/>
                  <a:pt x="2343150" y="200025"/>
                </a:cubicBezTo>
                <a:cubicBezTo>
                  <a:pt x="2356621" y="206760"/>
                  <a:pt x="2372542" y="207578"/>
                  <a:pt x="2386013" y="214313"/>
                </a:cubicBezTo>
                <a:cubicBezTo>
                  <a:pt x="2569872" y="306244"/>
                  <a:pt x="2260610" y="171279"/>
                  <a:pt x="2486025" y="271463"/>
                </a:cubicBezTo>
                <a:cubicBezTo>
                  <a:pt x="2545665" y="297969"/>
                  <a:pt x="2579833" y="307495"/>
                  <a:pt x="2643188" y="328613"/>
                </a:cubicBezTo>
                <a:lnTo>
                  <a:pt x="2686050" y="342900"/>
                </a:lnTo>
                <a:cubicBezTo>
                  <a:pt x="2722780" y="355143"/>
                  <a:pt x="2746586" y="364297"/>
                  <a:pt x="2786063" y="371475"/>
                </a:cubicBezTo>
                <a:cubicBezTo>
                  <a:pt x="2889245" y="390235"/>
                  <a:pt x="2928930" y="387349"/>
                  <a:pt x="3043238" y="400050"/>
                </a:cubicBezTo>
                <a:cubicBezTo>
                  <a:pt x="3167053" y="413807"/>
                  <a:pt x="3108035" y="408099"/>
                  <a:pt x="3200400" y="428625"/>
                </a:cubicBezTo>
                <a:cubicBezTo>
                  <a:pt x="3224106" y="433893"/>
                  <a:pt x="3247923" y="438693"/>
                  <a:pt x="3271838" y="442913"/>
                </a:cubicBezTo>
                <a:lnTo>
                  <a:pt x="3443288" y="471488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D4AB654-92C4-6E4F-8E7E-A4D3D970ABFB}"/>
              </a:ext>
            </a:extLst>
          </p:cNvPr>
          <p:cNvSpPr/>
          <p:nvPr/>
        </p:nvSpPr>
        <p:spPr>
          <a:xfrm>
            <a:off x="7774952" y="2185957"/>
            <a:ext cx="3414712" cy="2271712"/>
          </a:xfrm>
          <a:custGeom>
            <a:avLst/>
            <a:gdLst>
              <a:gd name="connsiteX0" fmla="*/ 0 w 3414712"/>
              <a:gd name="connsiteY0" fmla="*/ 2271712 h 2271712"/>
              <a:gd name="connsiteX1" fmla="*/ 14287 w 3414712"/>
              <a:gd name="connsiteY1" fmla="*/ 2100262 h 2271712"/>
              <a:gd name="connsiteX2" fmla="*/ 57150 w 3414712"/>
              <a:gd name="connsiteY2" fmla="*/ 1943100 h 2271712"/>
              <a:gd name="connsiteX3" fmla="*/ 71437 w 3414712"/>
              <a:gd name="connsiteY3" fmla="*/ 1885950 h 2271712"/>
              <a:gd name="connsiteX4" fmla="*/ 100012 w 3414712"/>
              <a:gd name="connsiteY4" fmla="*/ 1843087 h 2271712"/>
              <a:gd name="connsiteX5" fmla="*/ 128587 w 3414712"/>
              <a:gd name="connsiteY5" fmla="*/ 1757362 h 2271712"/>
              <a:gd name="connsiteX6" fmla="*/ 142875 w 3414712"/>
              <a:gd name="connsiteY6" fmla="*/ 1714500 h 2271712"/>
              <a:gd name="connsiteX7" fmla="*/ 171450 w 3414712"/>
              <a:gd name="connsiteY7" fmla="*/ 1671637 h 2271712"/>
              <a:gd name="connsiteX8" fmla="*/ 214312 w 3414712"/>
              <a:gd name="connsiteY8" fmla="*/ 1543050 h 2271712"/>
              <a:gd name="connsiteX9" fmla="*/ 242887 w 3414712"/>
              <a:gd name="connsiteY9" fmla="*/ 1500187 h 2271712"/>
              <a:gd name="connsiteX10" fmla="*/ 271462 w 3414712"/>
              <a:gd name="connsiteY10" fmla="*/ 1414462 h 2271712"/>
              <a:gd name="connsiteX11" fmla="*/ 300037 w 3414712"/>
              <a:gd name="connsiteY11" fmla="*/ 1371600 h 2271712"/>
              <a:gd name="connsiteX12" fmla="*/ 328612 w 3414712"/>
              <a:gd name="connsiteY12" fmla="*/ 1285875 h 2271712"/>
              <a:gd name="connsiteX13" fmla="*/ 357187 w 3414712"/>
              <a:gd name="connsiteY13" fmla="*/ 1200150 h 2271712"/>
              <a:gd name="connsiteX14" fmla="*/ 371475 w 3414712"/>
              <a:gd name="connsiteY14" fmla="*/ 1157287 h 2271712"/>
              <a:gd name="connsiteX15" fmla="*/ 385762 w 3414712"/>
              <a:gd name="connsiteY15" fmla="*/ 1114425 h 2271712"/>
              <a:gd name="connsiteX16" fmla="*/ 414337 w 3414712"/>
              <a:gd name="connsiteY16" fmla="*/ 1071562 h 2271712"/>
              <a:gd name="connsiteX17" fmla="*/ 428625 w 3414712"/>
              <a:gd name="connsiteY17" fmla="*/ 1028700 h 2271712"/>
              <a:gd name="connsiteX18" fmla="*/ 457200 w 3414712"/>
              <a:gd name="connsiteY18" fmla="*/ 971550 h 2271712"/>
              <a:gd name="connsiteX19" fmla="*/ 485775 w 3414712"/>
              <a:gd name="connsiteY19" fmla="*/ 928687 h 2271712"/>
              <a:gd name="connsiteX20" fmla="*/ 571500 w 3414712"/>
              <a:gd name="connsiteY20" fmla="*/ 900112 h 2271712"/>
              <a:gd name="connsiteX21" fmla="*/ 757237 w 3414712"/>
              <a:gd name="connsiteY21" fmla="*/ 914400 h 2271712"/>
              <a:gd name="connsiteX22" fmla="*/ 842962 w 3414712"/>
              <a:gd name="connsiteY22" fmla="*/ 942975 h 2271712"/>
              <a:gd name="connsiteX23" fmla="*/ 885825 w 3414712"/>
              <a:gd name="connsiteY23" fmla="*/ 957262 h 2271712"/>
              <a:gd name="connsiteX24" fmla="*/ 928687 w 3414712"/>
              <a:gd name="connsiteY24" fmla="*/ 971550 h 2271712"/>
              <a:gd name="connsiteX25" fmla="*/ 985837 w 3414712"/>
              <a:gd name="connsiteY25" fmla="*/ 985837 h 2271712"/>
              <a:gd name="connsiteX26" fmla="*/ 1042987 w 3414712"/>
              <a:gd name="connsiteY26" fmla="*/ 971550 h 2271712"/>
              <a:gd name="connsiteX27" fmla="*/ 1057275 w 3414712"/>
              <a:gd name="connsiteY27" fmla="*/ 928687 h 2271712"/>
              <a:gd name="connsiteX28" fmla="*/ 1085850 w 3414712"/>
              <a:gd name="connsiteY28" fmla="*/ 742950 h 2271712"/>
              <a:gd name="connsiteX29" fmla="*/ 1100137 w 3414712"/>
              <a:gd name="connsiteY29" fmla="*/ 700087 h 2271712"/>
              <a:gd name="connsiteX30" fmla="*/ 1114425 w 3414712"/>
              <a:gd name="connsiteY30" fmla="*/ 642937 h 2271712"/>
              <a:gd name="connsiteX31" fmla="*/ 1128712 w 3414712"/>
              <a:gd name="connsiteY31" fmla="*/ 557212 h 2271712"/>
              <a:gd name="connsiteX32" fmla="*/ 1157287 w 3414712"/>
              <a:gd name="connsiteY32" fmla="*/ 514350 h 2271712"/>
              <a:gd name="connsiteX33" fmla="*/ 1185862 w 3414712"/>
              <a:gd name="connsiteY33" fmla="*/ 428625 h 2271712"/>
              <a:gd name="connsiteX34" fmla="*/ 1200150 w 3414712"/>
              <a:gd name="connsiteY34" fmla="*/ 385762 h 2271712"/>
              <a:gd name="connsiteX35" fmla="*/ 1271587 w 3414712"/>
              <a:gd name="connsiteY35" fmla="*/ 257175 h 2271712"/>
              <a:gd name="connsiteX36" fmla="*/ 1314450 w 3414712"/>
              <a:gd name="connsiteY36" fmla="*/ 242887 h 2271712"/>
              <a:gd name="connsiteX37" fmla="*/ 1485900 w 3414712"/>
              <a:gd name="connsiteY37" fmla="*/ 271462 h 2271712"/>
              <a:gd name="connsiteX38" fmla="*/ 1528762 w 3414712"/>
              <a:gd name="connsiteY38" fmla="*/ 300037 h 2271712"/>
              <a:gd name="connsiteX39" fmla="*/ 1571625 w 3414712"/>
              <a:gd name="connsiteY39" fmla="*/ 314325 h 2271712"/>
              <a:gd name="connsiteX40" fmla="*/ 1700212 w 3414712"/>
              <a:gd name="connsiteY40" fmla="*/ 400050 h 2271712"/>
              <a:gd name="connsiteX41" fmla="*/ 1743075 w 3414712"/>
              <a:gd name="connsiteY41" fmla="*/ 428625 h 2271712"/>
              <a:gd name="connsiteX42" fmla="*/ 1785937 w 3414712"/>
              <a:gd name="connsiteY42" fmla="*/ 457200 h 2271712"/>
              <a:gd name="connsiteX43" fmla="*/ 1885950 w 3414712"/>
              <a:gd name="connsiteY43" fmla="*/ 500062 h 2271712"/>
              <a:gd name="connsiteX44" fmla="*/ 2085975 w 3414712"/>
              <a:gd name="connsiteY44" fmla="*/ 485775 h 2271712"/>
              <a:gd name="connsiteX45" fmla="*/ 2143125 w 3414712"/>
              <a:gd name="connsiteY45" fmla="*/ 442912 h 2271712"/>
              <a:gd name="connsiteX46" fmla="*/ 2228850 w 3414712"/>
              <a:gd name="connsiteY46" fmla="*/ 357187 h 2271712"/>
              <a:gd name="connsiteX47" fmla="*/ 2271712 w 3414712"/>
              <a:gd name="connsiteY47" fmla="*/ 314325 h 2271712"/>
              <a:gd name="connsiteX48" fmla="*/ 2300287 w 3414712"/>
              <a:gd name="connsiteY48" fmla="*/ 271462 h 2271712"/>
              <a:gd name="connsiteX49" fmla="*/ 2386012 w 3414712"/>
              <a:gd name="connsiteY49" fmla="*/ 200025 h 2271712"/>
              <a:gd name="connsiteX50" fmla="*/ 2443162 w 3414712"/>
              <a:gd name="connsiteY50" fmla="*/ 128587 h 2271712"/>
              <a:gd name="connsiteX51" fmla="*/ 2500312 w 3414712"/>
              <a:gd name="connsiteY51" fmla="*/ 100012 h 2271712"/>
              <a:gd name="connsiteX52" fmla="*/ 2657475 w 3414712"/>
              <a:gd name="connsiteY52" fmla="*/ 0 h 2271712"/>
              <a:gd name="connsiteX53" fmla="*/ 2757487 w 3414712"/>
              <a:gd name="connsiteY53" fmla="*/ 28575 h 2271712"/>
              <a:gd name="connsiteX54" fmla="*/ 2828925 w 3414712"/>
              <a:gd name="connsiteY54" fmla="*/ 128587 h 2271712"/>
              <a:gd name="connsiteX55" fmla="*/ 2886075 w 3414712"/>
              <a:gd name="connsiteY55" fmla="*/ 228600 h 2271712"/>
              <a:gd name="connsiteX56" fmla="*/ 2943225 w 3414712"/>
              <a:gd name="connsiteY56" fmla="*/ 328612 h 2271712"/>
              <a:gd name="connsiteX57" fmla="*/ 2986087 w 3414712"/>
              <a:gd name="connsiteY57" fmla="*/ 371475 h 2271712"/>
              <a:gd name="connsiteX58" fmla="*/ 3014662 w 3414712"/>
              <a:gd name="connsiteY58" fmla="*/ 414337 h 2271712"/>
              <a:gd name="connsiteX59" fmla="*/ 3100387 w 3414712"/>
              <a:gd name="connsiteY59" fmla="*/ 471487 h 2271712"/>
              <a:gd name="connsiteX60" fmla="*/ 3314700 w 3414712"/>
              <a:gd name="connsiteY60" fmla="*/ 442912 h 2271712"/>
              <a:gd name="connsiteX61" fmla="*/ 3414712 w 3414712"/>
              <a:gd name="connsiteY61" fmla="*/ 400050 h 227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414712" h="2271712">
                <a:moveTo>
                  <a:pt x="0" y="2271712"/>
                </a:moveTo>
                <a:cubicBezTo>
                  <a:pt x="4762" y="2214562"/>
                  <a:pt x="5780" y="2156976"/>
                  <a:pt x="14287" y="2100262"/>
                </a:cubicBezTo>
                <a:cubicBezTo>
                  <a:pt x="30375" y="1993010"/>
                  <a:pt x="36632" y="2014913"/>
                  <a:pt x="57150" y="1943100"/>
                </a:cubicBezTo>
                <a:cubicBezTo>
                  <a:pt x="62545" y="1924219"/>
                  <a:pt x="63702" y="1903999"/>
                  <a:pt x="71437" y="1885950"/>
                </a:cubicBezTo>
                <a:cubicBezTo>
                  <a:pt x="78201" y="1870167"/>
                  <a:pt x="93038" y="1858779"/>
                  <a:pt x="100012" y="1843087"/>
                </a:cubicBezTo>
                <a:cubicBezTo>
                  <a:pt x="112245" y="1815562"/>
                  <a:pt x="119062" y="1785937"/>
                  <a:pt x="128587" y="1757362"/>
                </a:cubicBezTo>
                <a:cubicBezTo>
                  <a:pt x="133350" y="1743075"/>
                  <a:pt x="134521" y="1727031"/>
                  <a:pt x="142875" y="1714500"/>
                </a:cubicBezTo>
                <a:lnTo>
                  <a:pt x="171450" y="1671637"/>
                </a:lnTo>
                <a:cubicBezTo>
                  <a:pt x="185092" y="1617066"/>
                  <a:pt x="187410" y="1596854"/>
                  <a:pt x="214312" y="1543050"/>
                </a:cubicBezTo>
                <a:cubicBezTo>
                  <a:pt x="221991" y="1527691"/>
                  <a:pt x="235913" y="1515879"/>
                  <a:pt x="242887" y="1500187"/>
                </a:cubicBezTo>
                <a:cubicBezTo>
                  <a:pt x="255120" y="1472662"/>
                  <a:pt x="254754" y="1439524"/>
                  <a:pt x="271462" y="1414462"/>
                </a:cubicBezTo>
                <a:cubicBezTo>
                  <a:pt x="280987" y="1400175"/>
                  <a:pt x="293063" y="1387291"/>
                  <a:pt x="300037" y="1371600"/>
                </a:cubicBezTo>
                <a:cubicBezTo>
                  <a:pt x="312270" y="1344075"/>
                  <a:pt x="319087" y="1314450"/>
                  <a:pt x="328612" y="1285875"/>
                </a:cubicBezTo>
                <a:lnTo>
                  <a:pt x="357187" y="1200150"/>
                </a:lnTo>
                <a:lnTo>
                  <a:pt x="371475" y="1157287"/>
                </a:lnTo>
                <a:cubicBezTo>
                  <a:pt x="376237" y="1143000"/>
                  <a:pt x="377408" y="1126956"/>
                  <a:pt x="385762" y="1114425"/>
                </a:cubicBezTo>
                <a:cubicBezTo>
                  <a:pt x="395287" y="1100137"/>
                  <a:pt x="406658" y="1086921"/>
                  <a:pt x="414337" y="1071562"/>
                </a:cubicBezTo>
                <a:cubicBezTo>
                  <a:pt x="421072" y="1058092"/>
                  <a:pt x="422692" y="1042543"/>
                  <a:pt x="428625" y="1028700"/>
                </a:cubicBezTo>
                <a:cubicBezTo>
                  <a:pt x="437015" y="1009124"/>
                  <a:pt x="446633" y="990042"/>
                  <a:pt x="457200" y="971550"/>
                </a:cubicBezTo>
                <a:cubicBezTo>
                  <a:pt x="465719" y="956641"/>
                  <a:pt x="471214" y="937788"/>
                  <a:pt x="485775" y="928687"/>
                </a:cubicBezTo>
                <a:cubicBezTo>
                  <a:pt x="511317" y="912723"/>
                  <a:pt x="571500" y="900112"/>
                  <a:pt x="571500" y="900112"/>
                </a:cubicBezTo>
                <a:cubicBezTo>
                  <a:pt x="633412" y="904875"/>
                  <a:pt x="695902" y="904715"/>
                  <a:pt x="757237" y="914400"/>
                </a:cubicBezTo>
                <a:cubicBezTo>
                  <a:pt x="786989" y="919098"/>
                  <a:pt x="814387" y="933450"/>
                  <a:pt x="842962" y="942975"/>
                </a:cubicBezTo>
                <a:lnTo>
                  <a:pt x="885825" y="957262"/>
                </a:lnTo>
                <a:cubicBezTo>
                  <a:pt x="900112" y="962024"/>
                  <a:pt x="914076" y="967897"/>
                  <a:pt x="928687" y="971550"/>
                </a:cubicBezTo>
                <a:lnTo>
                  <a:pt x="985837" y="985837"/>
                </a:lnTo>
                <a:cubicBezTo>
                  <a:pt x="1004887" y="981075"/>
                  <a:pt x="1027654" y="983817"/>
                  <a:pt x="1042987" y="971550"/>
                </a:cubicBezTo>
                <a:cubicBezTo>
                  <a:pt x="1054747" y="962142"/>
                  <a:pt x="1054008" y="943389"/>
                  <a:pt x="1057275" y="928687"/>
                </a:cubicBezTo>
                <a:cubicBezTo>
                  <a:pt x="1080874" y="822490"/>
                  <a:pt x="1063075" y="856823"/>
                  <a:pt x="1085850" y="742950"/>
                </a:cubicBezTo>
                <a:cubicBezTo>
                  <a:pt x="1088804" y="728182"/>
                  <a:pt x="1096000" y="714568"/>
                  <a:pt x="1100137" y="700087"/>
                </a:cubicBezTo>
                <a:cubicBezTo>
                  <a:pt x="1105531" y="681206"/>
                  <a:pt x="1110574" y="662192"/>
                  <a:pt x="1114425" y="642937"/>
                </a:cubicBezTo>
                <a:cubicBezTo>
                  <a:pt x="1120106" y="614530"/>
                  <a:pt x="1119551" y="584695"/>
                  <a:pt x="1128712" y="557212"/>
                </a:cubicBezTo>
                <a:cubicBezTo>
                  <a:pt x="1134142" y="540922"/>
                  <a:pt x="1150313" y="530041"/>
                  <a:pt x="1157287" y="514350"/>
                </a:cubicBezTo>
                <a:cubicBezTo>
                  <a:pt x="1169520" y="486825"/>
                  <a:pt x="1176337" y="457200"/>
                  <a:pt x="1185862" y="428625"/>
                </a:cubicBezTo>
                <a:lnTo>
                  <a:pt x="1200150" y="385762"/>
                </a:lnTo>
                <a:cubicBezTo>
                  <a:pt x="1212730" y="348021"/>
                  <a:pt x="1234739" y="269458"/>
                  <a:pt x="1271587" y="257175"/>
                </a:cubicBezTo>
                <a:lnTo>
                  <a:pt x="1314450" y="242887"/>
                </a:lnTo>
                <a:cubicBezTo>
                  <a:pt x="1339647" y="246037"/>
                  <a:pt x="1447032" y="254805"/>
                  <a:pt x="1485900" y="271462"/>
                </a:cubicBezTo>
                <a:cubicBezTo>
                  <a:pt x="1501683" y="278226"/>
                  <a:pt x="1513404" y="292358"/>
                  <a:pt x="1528762" y="300037"/>
                </a:cubicBezTo>
                <a:cubicBezTo>
                  <a:pt x="1542233" y="306772"/>
                  <a:pt x="1558460" y="307011"/>
                  <a:pt x="1571625" y="314325"/>
                </a:cubicBezTo>
                <a:cubicBezTo>
                  <a:pt x="1571635" y="314331"/>
                  <a:pt x="1678776" y="385759"/>
                  <a:pt x="1700212" y="400050"/>
                </a:cubicBezTo>
                <a:lnTo>
                  <a:pt x="1743075" y="428625"/>
                </a:lnTo>
                <a:cubicBezTo>
                  <a:pt x="1757362" y="438150"/>
                  <a:pt x="1769647" y="451770"/>
                  <a:pt x="1785937" y="457200"/>
                </a:cubicBezTo>
                <a:cubicBezTo>
                  <a:pt x="1849006" y="478222"/>
                  <a:pt x="1815330" y="464752"/>
                  <a:pt x="1885950" y="500062"/>
                </a:cubicBezTo>
                <a:cubicBezTo>
                  <a:pt x="1952625" y="495300"/>
                  <a:pt x="2020722" y="500276"/>
                  <a:pt x="2085975" y="485775"/>
                </a:cubicBezTo>
                <a:cubicBezTo>
                  <a:pt x="2109221" y="480609"/>
                  <a:pt x="2125425" y="458842"/>
                  <a:pt x="2143125" y="442912"/>
                </a:cubicBezTo>
                <a:cubicBezTo>
                  <a:pt x="2173162" y="415878"/>
                  <a:pt x="2200275" y="385762"/>
                  <a:pt x="2228850" y="357187"/>
                </a:cubicBezTo>
                <a:cubicBezTo>
                  <a:pt x="2243137" y="342900"/>
                  <a:pt x="2260504" y="331137"/>
                  <a:pt x="2271712" y="314325"/>
                </a:cubicBezTo>
                <a:cubicBezTo>
                  <a:pt x="2281237" y="300037"/>
                  <a:pt x="2289294" y="284654"/>
                  <a:pt x="2300287" y="271462"/>
                </a:cubicBezTo>
                <a:cubicBezTo>
                  <a:pt x="2417321" y="131023"/>
                  <a:pt x="2273624" y="312414"/>
                  <a:pt x="2386012" y="200025"/>
                </a:cubicBezTo>
                <a:cubicBezTo>
                  <a:pt x="2407575" y="178462"/>
                  <a:pt x="2420212" y="148668"/>
                  <a:pt x="2443162" y="128587"/>
                </a:cubicBezTo>
                <a:cubicBezTo>
                  <a:pt x="2459191" y="114562"/>
                  <a:pt x="2482591" y="111826"/>
                  <a:pt x="2500312" y="100012"/>
                </a:cubicBezTo>
                <a:cubicBezTo>
                  <a:pt x="2658246" y="-5277"/>
                  <a:pt x="2559442" y="32676"/>
                  <a:pt x="2657475" y="0"/>
                </a:cubicBezTo>
                <a:cubicBezTo>
                  <a:pt x="2690812" y="9525"/>
                  <a:pt x="2727757" y="10737"/>
                  <a:pt x="2757487" y="28575"/>
                </a:cubicBezTo>
                <a:cubicBezTo>
                  <a:pt x="2767333" y="34482"/>
                  <a:pt x="2818379" y="112769"/>
                  <a:pt x="2828925" y="128587"/>
                </a:cubicBezTo>
                <a:cubicBezTo>
                  <a:pt x="2856596" y="239276"/>
                  <a:pt x="2820597" y="136931"/>
                  <a:pt x="2886075" y="228600"/>
                </a:cubicBezTo>
                <a:cubicBezTo>
                  <a:pt x="2955955" y="326432"/>
                  <a:pt x="2875726" y="247613"/>
                  <a:pt x="2943225" y="328612"/>
                </a:cubicBezTo>
                <a:cubicBezTo>
                  <a:pt x="2956160" y="344134"/>
                  <a:pt x="2973152" y="355953"/>
                  <a:pt x="2986087" y="371475"/>
                </a:cubicBezTo>
                <a:cubicBezTo>
                  <a:pt x="2997080" y="384666"/>
                  <a:pt x="3001739" y="403030"/>
                  <a:pt x="3014662" y="414337"/>
                </a:cubicBezTo>
                <a:cubicBezTo>
                  <a:pt x="3040508" y="436952"/>
                  <a:pt x="3100387" y="471487"/>
                  <a:pt x="3100387" y="471487"/>
                </a:cubicBezTo>
                <a:cubicBezTo>
                  <a:pt x="3169202" y="464606"/>
                  <a:pt x="3246165" y="461603"/>
                  <a:pt x="3314700" y="442912"/>
                </a:cubicBezTo>
                <a:cubicBezTo>
                  <a:pt x="3399138" y="419883"/>
                  <a:pt x="3380843" y="433919"/>
                  <a:pt x="3414712" y="40005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7C8598B-7D08-7C46-8F2F-6DA9FC34C08C}"/>
              </a:ext>
            </a:extLst>
          </p:cNvPr>
          <p:cNvCxnSpPr>
            <a:cxnSpLocks/>
          </p:cNvCxnSpPr>
          <p:nvPr/>
        </p:nvCxnSpPr>
        <p:spPr>
          <a:xfrm flipV="1">
            <a:off x="7818751" y="2557378"/>
            <a:ext cx="3457575" cy="1943613"/>
          </a:xfrm>
          <a:prstGeom prst="curvedConnector3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6C86822-8C79-DD4A-81CE-67A4C62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79" y="4345254"/>
            <a:ext cx="495300" cy="24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A6883F-9319-5B41-A467-751D7AD4E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978" y="2123469"/>
            <a:ext cx="596900" cy="279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9FA26C-57C6-B74C-9E8E-3B70A82B8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847" y="2308194"/>
            <a:ext cx="6858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42B79D9-DB16-7E40-8227-1926015E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101" y="2799999"/>
            <a:ext cx="685800" cy="317500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DA7D7365-CE46-2443-8FB5-E79880BC9C24}"/>
              </a:ext>
            </a:extLst>
          </p:cNvPr>
          <p:cNvSpPr txBox="1">
            <a:spLocks/>
          </p:cNvSpPr>
          <p:nvPr/>
        </p:nvSpPr>
        <p:spPr>
          <a:xfrm>
            <a:off x="8294415" y="3145040"/>
            <a:ext cx="288673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9C62086-1466-5445-9AE4-4C88254E6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101" y="4838829"/>
            <a:ext cx="698500" cy="317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E539C73-A037-004A-9745-A9C77886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508" y="2877344"/>
            <a:ext cx="520700" cy="26670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297585C-F747-D948-B44C-6251C6F3269B}"/>
              </a:ext>
            </a:extLst>
          </p:cNvPr>
          <p:cNvSpPr txBox="1">
            <a:spLocks/>
          </p:cNvSpPr>
          <p:nvPr/>
        </p:nvSpPr>
        <p:spPr>
          <a:xfrm>
            <a:off x="842849" y="1827508"/>
            <a:ext cx="4551482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 probability density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4710B5-52E9-AC49-ADDC-F9B4B067629B}"/>
              </a:ext>
            </a:extLst>
          </p:cNvPr>
          <p:cNvSpPr txBox="1">
            <a:spLocks/>
          </p:cNvSpPr>
          <p:nvPr/>
        </p:nvSpPr>
        <p:spPr>
          <a:xfrm>
            <a:off x="838200" y="1127648"/>
            <a:ext cx="8588022" cy="682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Wiener path integral (WPI)            Wiener (1921), Feynman (1948)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B5A1F-D6EC-7B47-A377-91D257D1A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793" y="2064713"/>
            <a:ext cx="1524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1FC3B-E44C-194F-9C29-85BE4F0B7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907" y="3795464"/>
            <a:ext cx="2489200" cy="850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23B7A-2F39-A645-976D-A0FB4542255B}"/>
              </a:ext>
            </a:extLst>
          </p:cNvPr>
          <p:cNvCxnSpPr>
            <a:cxnSpLocks/>
          </p:cNvCxnSpPr>
          <p:nvPr/>
        </p:nvCxnSpPr>
        <p:spPr>
          <a:xfrm flipV="1">
            <a:off x="5587169" y="3195393"/>
            <a:ext cx="0" cy="3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A21B1DB-621C-B645-860D-1B1D18672278}"/>
              </a:ext>
            </a:extLst>
          </p:cNvPr>
          <p:cNvSpPr txBox="1"/>
          <p:nvPr/>
        </p:nvSpPr>
        <p:spPr>
          <a:xfrm>
            <a:off x="4499394" y="3466073"/>
            <a:ext cx="23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functional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2CB73A1-7329-2541-A35C-85D74B9A3723}"/>
              </a:ext>
            </a:extLst>
          </p:cNvPr>
          <p:cNvSpPr txBox="1">
            <a:spLocks/>
          </p:cNvSpPr>
          <p:nvPr/>
        </p:nvSpPr>
        <p:spPr>
          <a:xfrm>
            <a:off x="963943" y="4701141"/>
            <a:ext cx="3896156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       by solving: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1BD2508-F9D9-1243-AAAE-0DBEC8405E10}"/>
              </a:ext>
            </a:extLst>
          </p:cNvPr>
          <p:cNvSpPr txBox="1">
            <a:spLocks/>
          </p:cNvSpPr>
          <p:nvPr/>
        </p:nvSpPr>
        <p:spPr>
          <a:xfrm>
            <a:off x="2387228" y="5235418"/>
            <a:ext cx="3439566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Variational problem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B5FBE08C-B2F0-F44B-B097-96A1EB11EE65}"/>
              </a:ext>
            </a:extLst>
          </p:cNvPr>
          <p:cNvSpPr txBox="1">
            <a:spLocks/>
          </p:cNvSpPr>
          <p:nvPr/>
        </p:nvSpPr>
        <p:spPr>
          <a:xfrm>
            <a:off x="2136157" y="5768368"/>
            <a:ext cx="1589011" cy="663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5D2348-0964-6349-88CB-C8608F62B97C}"/>
              </a:ext>
            </a:extLst>
          </p:cNvPr>
          <p:cNvSpPr/>
          <p:nvPr/>
        </p:nvSpPr>
        <p:spPr>
          <a:xfrm>
            <a:off x="2349125" y="5367870"/>
            <a:ext cx="3477668" cy="1161681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43928B-C5D9-AF4D-B515-60C84FCC3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090" y="5791058"/>
            <a:ext cx="18034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05077-2E4C-F84C-83D0-70069D76E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710" y="2600776"/>
            <a:ext cx="60579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F45516-EA24-3943-86B3-2344AF4BF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4443" y="4951126"/>
            <a:ext cx="228600" cy="190500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99AC8425-DB9C-CF44-A7D9-5055322B5ADF}"/>
              </a:ext>
            </a:extLst>
          </p:cNvPr>
          <p:cNvSpPr txBox="1">
            <a:spLocks/>
          </p:cNvSpPr>
          <p:nvPr/>
        </p:nvSpPr>
        <p:spPr>
          <a:xfrm>
            <a:off x="7579478" y="5337766"/>
            <a:ext cx="4252399" cy="5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Euler-Lagrange equations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8C969457-80A0-B440-AA87-A7FD66258F33}"/>
              </a:ext>
            </a:extLst>
          </p:cNvPr>
          <p:cNvSpPr txBox="1">
            <a:spLocks/>
          </p:cNvSpPr>
          <p:nvPr/>
        </p:nvSpPr>
        <p:spPr>
          <a:xfrm>
            <a:off x="7580465" y="5946343"/>
            <a:ext cx="4251412" cy="5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Rayleigh-Ritz direct method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C202C-B3AD-2843-AE0A-EFB643F1B776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5826793" y="5625075"/>
            <a:ext cx="1752685" cy="32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5A6286-FC42-F74D-8227-230A2063EC11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5826793" y="5948711"/>
            <a:ext cx="1753672" cy="28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0A4751-55BB-6F4B-BB6F-40DA25D6389D}"/>
              </a:ext>
            </a:extLst>
          </p:cNvPr>
          <p:cNvSpPr txBox="1"/>
          <p:nvPr/>
        </p:nvSpPr>
        <p:spPr>
          <a:xfrm>
            <a:off x="8738126" y="1875319"/>
            <a:ext cx="12672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7</a:t>
            </a:fld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D87F0D-C998-CB43-987C-2570A01FD626}"/>
              </a:ext>
            </a:extLst>
          </p:cNvPr>
          <p:cNvCxnSpPr>
            <a:cxnSpLocks/>
          </p:cNvCxnSpPr>
          <p:nvPr/>
        </p:nvCxnSpPr>
        <p:spPr>
          <a:xfrm>
            <a:off x="4785299" y="1460905"/>
            <a:ext cx="384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3" grpId="0" animBg="1"/>
      <p:bldP spid="52" grpId="0"/>
      <p:bldP spid="58" grpId="0"/>
      <p:bldP spid="56" grpId="0"/>
      <p:bldP spid="57" grpId="0"/>
      <p:bldP spid="60" grpId="0"/>
      <p:bldP spid="62" grpId="0"/>
      <p:bldP spid="63" grpId="0" animBg="1"/>
      <p:bldP spid="64" grpId="0"/>
      <p:bldP spid="65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DE31E-DDA7-5B48-A9E9-003461499A17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WPI technique - Standard formulation</a:t>
            </a:r>
            <a:endParaRPr lang="en-US" sz="36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44FADB-CA7C-E048-BEC2-5038A8CEA880}"/>
              </a:ext>
            </a:extLst>
          </p:cNvPr>
          <p:cNvSpPr txBox="1">
            <a:spLocks/>
          </p:cNvSpPr>
          <p:nvPr/>
        </p:nvSpPr>
        <p:spPr>
          <a:xfrm>
            <a:off x="838200" y="2070597"/>
            <a:ext cx="4551482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1.   From Calculus of Variations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A79E1-104E-3645-9AA1-4341B009D33C}"/>
              </a:ext>
            </a:extLst>
          </p:cNvPr>
          <p:cNvCxnSpPr>
            <a:cxnSpLocks/>
          </p:cNvCxnSpPr>
          <p:nvPr/>
        </p:nvCxnSpPr>
        <p:spPr>
          <a:xfrm>
            <a:off x="4896975" y="2733594"/>
            <a:ext cx="492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EE17CDC-2517-5D49-803F-BE76CB6C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5" y="2508637"/>
            <a:ext cx="4699000" cy="635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61B597-7F80-D648-BB68-B9FEFAF6D9CB}"/>
              </a:ext>
            </a:extLst>
          </p:cNvPr>
          <p:cNvSpPr txBox="1">
            <a:spLocks/>
          </p:cNvSpPr>
          <p:nvPr/>
        </p:nvSpPr>
        <p:spPr>
          <a:xfrm>
            <a:off x="5820144" y="2044635"/>
            <a:ext cx="3517005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Euler-Lagrange equations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DDAE2A-A657-BA47-9ACD-1728F0A9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3655747"/>
            <a:ext cx="2324100" cy="3048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C0D037-4CEC-6344-9EFB-546598E57C0D}"/>
              </a:ext>
            </a:extLst>
          </p:cNvPr>
          <p:cNvSpPr txBox="1">
            <a:spLocks/>
          </p:cNvSpPr>
          <p:nvPr/>
        </p:nvSpPr>
        <p:spPr>
          <a:xfrm>
            <a:off x="4446697" y="3655747"/>
            <a:ext cx="6564740" cy="409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polynomial basis expansion of the response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738DAFD-F286-494C-B5EB-A9565E64E84F}"/>
              </a:ext>
            </a:extLst>
          </p:cNvPr>
          <p:cNvSpPr txBox="1">
            <a:spLocks/>
          </p:cNvSpPr>
          <p:nvPr/>
        </p:nvSpPr>
        <p:spPr>
          <a:xfrm>
            <a:off x="1502446" y="4728711"/>
            <a:ext cx="10119840" cy="554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Then the functional                    becomes a function of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C7E8C69-D7CC-DA49-99D7-119B4E07E675}"/>
              </a:ext>
            </a:extLst>
          </p:cNvPr>
          <p:cNvSpPr txBox="1">
            <a:spLocks/>
          </p:cNvSpPr>
          <p:nvPr/>
        </p:nvSpPr>
        <p:spPr>
          <a:xfrm>
            <a:off x="1301305" y="2413411"/>
            <a:ext cx="1420431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extremality </a:t>
            </a:r>
          </a:p>
          <a:p>
            <a:r>
              <a:rPr lang="en-US" sz="2000" dirty="0"/>
              <a:t>condition: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0EA5803-1F16-6C4E-B3EB-AAD8749FF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886" y="4860971"/>
            <a:ext cx="127000" cy="127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C6520E-570D-F849-B389-0E9170D1B8DA}"/>
              </a:ext>
            </a:extLst>
          </p:cNvPr>
          <p:cNvCxnSpPr>
            <a:cxnSpLocks/>
          </p:cNvCxnSpPr>
          <p:nvPr/>
        </p:nvCxnSpPr>
        <p:spPr>
          <a:xfrm>
            <a:off x="8901189" y="4924471"/>
            <a:ext cx="492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90822CF-0B08-C841-9055-0754EE83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319" y="4790028"/>
            <a:ext cx="457200" cy="2667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B11488B9-D831-914D-9959-F3E522D5C52F}"/>
              </a:ext>
            </a:extLst>
          </p:cNvPr>
          <p:cNvSpPr txBox="1">
            <a:spLocks/>
          </p:cNvSpPr>
          <p:nvPr/>
        </p:nvSpPr>
        <p:spPr>
          <a:xfrm>
            <a:off x="1502446" y="5183449"/>
            <a:ext cx="9851354" cy="4793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Enables the utilization of </a:t>
            </a:r>
            <a:r>
              <a:rPr lang="en-US" sz="2400" b="1" dirty="0"/>
              <a:t>optimization theory</a:t>
            </a:r>
            <a:r>
              <a:rPr lang="en-US" sz="2400" dirty="0"/>
              <a:t> and </a:t>
            </a:r>
            <a:r>
              <a:rPr lang="en-US" sz="2400" b="1" dirty="0"/>
              <a:t>algorithms</a:t>
            </a:r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15C06E-8622-C44E-AFD6-76FD5F66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69" y="1489184"/>
            <a:ext cx="2743200" cy="2921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040B26-DF42-8143-B7E4-1E3646B07CD4}"/>
              </a:ext>
            </a:extLst>
          </p:cNvPr>
          <p:cNvCxnSpPr>
            <a:cxnSpLocks/>
          </p:cNvCxnSpPr>
          <p:nvPr/>
        </p:nvCxnSpPr>
        <p:spPr>
          <a:xfrm>
            <a:off x="3950504" y="1635234"/>
            <a:ext cx="492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C89FA71-B213-9F4F-ADB6-34AD4EC24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427" y="2626069"/>
            <a:ext cx="1714500" cy="2667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17C81D-06F2-1444-9155-761182F63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15" y="1374884"/>
            <a:ext cx="5892800" cy="520700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8F3A2D0C-3839-1244-97A1-8430B2F6E9F8}"/>
              </a:ext>
            </a:extLst>
          </p:cNvPr>
          <p:cNvSpPr txBox="1">
            <a:spLocks/>
          </p:cNvSpPr>
          <p:nvPr/>
        </p:nvSpPr>
        <p:spPr>
          <a:xfrm>
            <a:off x="838199" y="3227636"/>
            <a:ext cx="4725473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2.   The </a:t>
            </a:r>
            <a:r>
              <a:rPr lang="en-US" sz="2400" b="1" dirty="0"/>
              <a:t>Rayleigh-Ritz direct method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5AA1B8-045D-4F49-808D-7E31D4ECD527}"/>
              </a:ext>
            </a:extLst>
          </p:cNvPr>
          <p:cNvCxnSpPr>
            <a:cxnSpLocks/>
          </p:cNvCxnSpPr>
          <p:nvPr/>
        </p:nvCxnSpPr>
        <p:spPr>
          <a:xfrm>
            <a:off x="3243140" y="3960547"/>
            <a:ext cx="0" cy="308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0B488807-C428-EC4A-AC18-7DBDD2AF33BD}"/>
              </a:ext>
            </a:extLst>
          </p:cNvPr>
          <p:cNvSpPr txBox="1">
            <a:spLocks/>
          </p:cNvSpPr>
          <p:nvPr/>
        </p:nvSpPr>
        <p:spPr>
          <a:xfrm>
            <a:off x="2060363" y="4268807"/>
            <a:ext cx="3062387" cy="409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              coefficient matrix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B2ECDC2-1B6E-AE42-BA5B-4AAA718D7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633" y="4351679"/>
            <a:ext cx="685800" cy="2032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5ECF58-F3E1-8C49-8AB0-B46B385FA728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032157-1966-3F44-9063-9A0E66D3F919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C837A8-03FD-904E-A1B4-1506962F104A}"/>
              </a:ext>
            </a:extLst>
          </p:cNvPr>
          <p:cNvSpPr/>
          <p:nvPr/>
        </p:nvSpPr>
        <p:spPr>
          <a:xfrm>
            <a:off x="8693239" y="423632"/>
            <a:ext cx="3263900" cy="7740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EC4A62D-C5A7-F149-B1DC-597815016A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257" y="504378"/>
            <a:ext cx="2844800" cy="596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4E945-D050-BB40-A458-1C6B08C0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53BF7-EB97-DB48-9A93-3510B1180B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3211" y="4796380"/>
            <a:ext cx="1117600" cy="2667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456206D-C86C-C047-BBD0-3016FCE2B385}"/>
              </a:ext>
            </a:extLst>
          </p:cNvPr>
          <p:cNvSpPr txBox="1">
            <a:spLocks/>
          </p:cNvSpPr>
          <p:nvPr/>
        </p:nvSpPr>
        <p:spPr>
          <a:xfrm>
            <a:off x="913430" y="5845049"/>
            <a:ext cx="9851354" cy="4793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 diffusion matrix is singular                   is </a:t>
            </a:r>
            <a:r>
              <a:rPr lang="en-US" sz="2400" b="1" dirty="0">
                <a:solidFill>
                  <a:srgbClr val="FF0000"/>
                </a:solidFill>
              </a:rPr>
              <a:t>singular </a:t>
            </a:r>
            <a:r>
              <a:rPr lang="en-US" sz="2400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A25D82-136C-2C48-8BDB-48FBEDD7CFB2}"/>
              </a:ext>
            </a:extLst>
          </p:cNvPr>
          <p:cNvCxnSpPr>
            <a:cxnSpLocks/>
          </p:cNvCxnSpPr>
          <p:nvPr/>
        </p:nvCxnSpPr>
        <p:spPr>
          <a:xfrm>
            <a:off x="5446938" y="6055217"/>
            <a:ext cx="492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250B2E-17CF-1447-B21F-6E6F0842B2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9020" y="5948430"/>
            <a:ext cx="228600" cy="2032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78A350-B7AE-3544-A386-19C7FE7D6AD2}"/>
              </a:ext>
            </a:extLst>
          </p:cNvPr>
          <p:cNvCxnSpPr>
            <a:cxnSpLocks/>
          </p:cNvCxnSpPr>
          <p:nvPr/>
        </p:nvCxnSpPr>
        <p:spPr>
          <a:xfrm>
            <a:off x="6189020" y="1280407"/>
            <a:ext cx="4392995" cy="683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77E5A7-00BF-8443-A958-0E91EA5B4CFB}"/>
              </a:ext>
            </a:extLst>
          </p:cNvPr>
          <p:cNvCxnSpPr>
            <a:cxnSpLocks/>
          </p:cNvCxnSpPr>
          <p:nvPr/>
        </p:nvCxnSpPr>
        <p:spPr>
          <a:xfrm flipV="1">
            <a:off x="6189020" y="1290232"/>
            <a:ext cx="4392995" cy="673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  <p:bldP spid="31" grpId="0"/>
      <p:bldP spid="33" grpId="0"/>
      <p:bldP spid="41" grpId="0"/>
      <p:bldP spid="52" grpId="0"/>
      <p:bldP spid="5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Treatment of diffusion matrix singularity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B728D2F-017B-9343-905B-B2EAE9006739}"/>
              </a:ext>
            </a:extLst>
          </p:cNvPr>
          <p:cNvSpPr txBox="1">
            <a:spLocks/>
          </p:cNvSpPr>
          <p:nvPr/>
        </p:nvSpPr>
        <p:spPr>
          <a:xfrm>
            <a:off x="1060449" y="1139316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Separation of the governing equations into two </a:t>
            </a:r>
            <a:r>
              <a:rPr lang="en-US" sz="2400" u="sng" dirty="0"/>
              <a:t>underdetermined</a:t>
            </a:r>
            <a:r>
              <a:rPr lang="en-US" sz="2400" dirty="0"/>
              <a:t> systems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390F4E-DB6A-2249-8CE3-AF45ED22F632}"/>
              </a:ext>
            </a:extLst>
          </p:cNvPr>
          <p:cNvCxnSpPr>
            <a:cxnSpLocks/>
          </p:cNvCxnSpPr>
          <p:nvPr/>
        </p:nvCxnSpPr>
        <p:spPr>
          <a:xfrm>
            <a:off x="5499279" y="2069747"/>
            <a:ext cx="37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186B24E4-0069-3748-AD7D-DFD32BDC24E3}"/>
              </a:ext>
            </a:extLst>
          </p:cNvPr>
          <p:cNvSpPr txBox="1">
            <a:spLocks/>
          </p:cNvSpPr>
          <p:nvPr/>
        </p:nvSpPr>
        <p:spPr>
          <a:xfrm>
            <a:off x="5522930" y="1823616"/>
            <a:ext cx="3041516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/>
              <a:t>SDEs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54A33-CD99-F042-AD5A-198664432E32}"/>
              </a:ext>
            </a:extLst>
          </p:cNvPr>
          <p:cNvCxnSpPr>
            <a:cxnSpLocks/>
          </p:cNvCxnSpPr>
          <p:nvPr/>
        </p:nvCxnSpPr>
        <p:spPr>
          <a:xfrm>
            <a:off x="5499279" y="2557001"/>
            <a:ext cx="37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0CB649F6-5F3E-D84A-B3B0-5E7FBE4F1681}"/>
              </a:ext>
            </a:extLst>
          </p:cNvPr>
          <p:cNvSpPr txBox="1">
            <a:spLocks/>
          </p:cNvSpPr>
          <p:nvPr/>
        </p:nvSpPr>
        <p:spPr>
          <a:xfrm>
            <a:off x="5522930" y="2323749"/>
            <a:ext cx="3041516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Homogeneous</a:t>
            </a:r>
            <a:r>
              <a:rPr lang="en-US" sz="2200" dirty="0"/>
              <a:t> ODEs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A4444C-CADD-BC4F-8B77-0B84E9C6FC4A}"/>
              </a:ext>
            </a:extLst>
          </p:cNvPr>
          <p:cNvCxnSpPr>
            <a:cxnSpLocks/>
          </p:cNvCxnSpPr>
          <p:nvPr/>
        </p:nvCxnSpPr>
        <p:spPr>
          <a:xfrm>
            <a:off x="8163050" y="2069747"/>
            <a:ext cx="285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3C8C37-395A-A646-8A9D-2CD5AFED213E}"/>
              </a:ext>
            </a:extLst>
          </p:cNvPr>
          <p:cNvCxnSpPr>
            <a:cxnSpLocks/>
          </p:cNvCxnSpPr>
          <p:nvPr/>
        </p:nvCxnSpPr>
        <p:spPr>
          <a:xfrm>
            <a:off x="8163050" y="2547815"/>
            <a:ext cx="285491" cy="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A4E2CC9C-DA5B-824D-83C6-A49EAB4EDB10}"/>
              </a:ext>
            </a:extLst>
          </p:cNvPr>
          <p:cNvSpPr txBox="1">
            <a:spLocks/>
          </p:cNvSpPr>
          <p:nvPr/>
        </p:nvSpPr>
        <p:spPr>
          <a:xfrm>
            <a:off x="9500332" y="1823616"/>
            <a:ext cx="247698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system equations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DA4B7CB-68AC-A740-A30E-EA7FB7CD08DB}"/>
              </a:ext>
            </a:extLst>
          </p:cNvPr>
          <p:cNvSpPr txBox="1">
            <a:spLocks/>
          </p:cNvSpPr>
          <p:nvPr/>
        </p:nvSpPr>
        <p:spPr>
          <a:xfrm>
            <a:off x="9500332" y="2285877"/>
            <a:ext cx="247698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constraints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F030806-0392-EE47-B04F-96C26509FE05}"/>
              </a:ext>
            </a:extLst>
          </p:cNvPr>
          <p:cNvSpPr txBox="1">
            <a:spLocks/>
          </p:cNvSpPr>
          <p:nvPr/>
        </p:nvSpPr>
        <p:spPr>
          <a:xfrm>
            <a:off x="1051395" y="3133788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Lagrangian</a:t>
            </a:r>
            <a:r>
              <a:rPr lang="en-US" sz="2400" dirty="0"/>
              <a:t>        of the </a:t>
            </a:r>
            <a:r>
              <a:rPr lang="en-US" sz="2400" dirty="0">
                <a:solidFill>
                  <a:srgbClr val="00B050"/>
                </a:solidFill>
              </a:rPr>
              <a:t>system equations </a:t>
            </a:r>
            <a:r>
              <a:rPr lang="en-US" sz="2400" dirty="0"/>
              <a:t>is written as: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0F8D4C-CB21-C14C-B203-40408AB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95" y="1934870"/>
            <a:ext cx="4165600" cy="812800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501DE209-BD92-F74A-A363-FA2B0721C8CA}"/>
              </a:ext>
            </a:extLst>
          </p:cNvPr>
          <p:cNvSpPr/>
          <p:nvPr/>
        </p:nvSpPr>
        <p:spPr>
          <a:xfrm>
            <a:off x="853204" y="2236269"/>
            <a:ext cx="4549461" cy="59809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1961F7-BD1E-2145-8970-2E98BB2B1AA7}"/>
              </a:ext>
            </a:extLst>
          </p:cNvPr>
          <p:cNvSpPr/>
          <p:nvPr/>
        </p:nvSpPr>
        <p:spPr>
          <a:xfrm>
            <a:off x="855352" y="1787653"/>
            <a:ext cx="4549461" cy="598093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D77C4FC9-127A-D846-919B-8C0AC07B6656}"/>
              </a:ext>
            </a:extLst>
          </p:cNvPr>
          <p:cNvSpPr txBox="1">
            <a:spLocks/>
          </p:cNvSpPr>
          <p:nvPr/>
        </p:nvSpPr>
        <p:spPr>
          <a:xfrm>
            <a:off x="1377055" y="4234082"/>
            <a:ext cx="5410112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       : </a:t>
            </a:r>
            <a:r>
              <a:rPr lang="en-US" sz="2400" b="1" dirty="0"/>
              <a:t>non-singular </a:t>
            </a:r>
            <a:r>
              <a:rPr lang="en-US" sz="2400" dirty="0"/>
              <a:t>square submatrix of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66483C-B42C-CB43-BA6D-A1340C60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73" y="4360653"/>
            <a:ext cx="3429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A812DE-6717-C44A-B1FD-7935FED2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50" y="4366190"/>
            <a:ext cx="228600" cy="1905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5EDC9103-1BCC-AD42-BEA4-6781A1BF352B}"/>
              </a:ext>
            </a:extLst>
          </p:cNvPr>
          <p:cNvSpPr txBox="1">
            <a:spLocks/>
          </p:cNvSpPr>
          <p:nvPr/>
        </p:nvSpPr>
        <p:spPr>
          <a:xfrm>
            <a:off x="1626600" y="4914357"/>
            <a:ext cx="4542380" cy="57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Constrained</a:t>
            </a:r>
            <a:r>
              <a:rPr lang="en-US" sz="2400" b="1" dirty="0"/>
              <a:t> variational problem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07F353E-6252-474A-9D33-200A9EF8195D}"/>
              </a:ext>
            </a:extLst>
          </p:cNvPr>
          <p:cNvSpPr txBox="1">
            <a:spLocks/>
          </p:cNvSpPr>
          <p:nvPr/>
        </p:nvSpPr>
        <p:spPr>
          <a:xfrm>
            <a:off x="1744750" y="5475860"/>
            <a:ext cx="1380652" cy="432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7143C36-BA54-5C45-B83C-65FC441B1E4C}"/>
              </a:ext>
            </a:extLst>
          </p:cNvPr>
          <p:cNvSpPr txBox="1">
            <a:spLocks/>
          </p:cNvSpPr>
          <p:nvPr/>
        </p:nvSpPr>
        <p:spPr>
          <a:xfrm>
            <a:off x="1299779" y="5927956"/>
            <a:ext cx="1825623" cy="51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subject to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2EF4602-65DA-9A46-A1C0-82E680F32FB8}"/>
              </a:ext>
            </a:extLst>
          </p:cNvPr>
          <p:cNvSpPr/>
          <p:nvPr/>
        </p:nvSpPr>
        <p:spPr>
          <a:xfrm>
            <a:off x="1626600" y="4914358"/>
            <a:ext cx="4693750" cy="1530243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CD63B2C-0DCD-B94A-9C5E-58120D175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951" y="6065628"/>
            <a:ext cx="2171700" cy="241300"/>
          </a:xfrm>
          <a:prstGeom prst="rect">
            <a:avLst/>
          </a:pr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CEF4E486-F65A-8D47-9A99-B4674E0209D8}"/>
              </a:ext>
            </a:extLst>
          </p:cNvPr>
          <p:cNvSpPr txBox="1">
            <a:spLocks/>
          </p:cNvSpPr>
          <p:nvPr/>
        </p:nvSpPr>
        <p:spPr>
          <a:xfrm>
            <a:off x="7539699" y="5519281"/>
            <a:ext cx="4252399" cy="78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Euler-Lagrange equations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Rayleigh-Ritz direct method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659848-3FD1-EA4E-998D-48A81CD16CA8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 flipV="1">
            <a:off x="6320350" y="5263098"/>
            <a:ext cx="1165686" cy="41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itle 1">
            <a:extLst>
              <a:ext uri="{FF2B5EF4-FFF2-40B4-BE49-F238E27FC236}">
                <a16:creationId xmlns:a16="http://schemas.microsoft.com/office/drawing/2014/main" id="{11197849-C17B-034A-9C7F-600EFFF0F1B8}"/>
              </a:ext>
            </a:extLst>
          </p:cNvPr>
          <p:cNvSpPr txBox="1">
            <a:spLocks/>
          </p:cNvSpPr>
          <p:nvPr/>
        </p:nvSpPr>
        <p:spPr>
          <a:xfrm>
            <a:off x="7486036" y="4975789"/>
            <a:ext cx="4252399" cy="5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/>
              <a:t>Two </a:t>
            </a:r>
            <a:r>
              <a:rPr lang="en-US" sz="2400" u="sng" dirty="0"/>
              <a:t>solution approaches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D209BD7-BAE6-6A4B-9D91-B831A9300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673" y="3634637"/>
            <a:ext cx="6667500" cy="5207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4780B1A-03B5-E94F-8931-7CDFC2CD5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07" y="3257988"/>
            <a:ext cx="292100" cy="26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8504B9F-24C8-784F-A606-3202CCFF3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656" y="5387633"/>
            <a:ext cx="2959100" cy="5969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1111963-8A27-4C4B-A0DB-C28A7F749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690" y="1990711"/>
            <a:ext cx="749300" cy="1397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98F62EC-90A7-314D-A246-2F5FC39F9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7690" y="2429837"/>
            <a:ext cx="241300" cy="1397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840C85-E74E-8C41-866D-730B57DB844F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75FF55-848C-CD46-A174-88717F10B0A6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14153-BB18-1D44-8B6E-47C6800C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44" grpId="0"/>
      <p:bldP spid="49" grpId="0"/>
      <p:bldP spid="50" grpId="0"/>
      <p:bldP spid="51" grpId="0"/>
      <p:bldP spid="53" grpId="0" animBg="1"/>
      <p:bldP spid="54" grpId="0" animBg="1"/>
      <p:bldP spid="55" grpId="0"/>
      <p:bldP spid="59" grpId="0"/>
      <p:bldP spid="61" grpId="0"/>
      <p:bldP spid="62" grpId="0"/>
      <p:bldP spid="64" grpId="0" animBg="1"/>
      <p:bldP spid="73" grpId="0"/>
      <p:bldP spid="7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13383</TotalTime>
  <Words>887</Words>
  <Application>Microsoft Macintosh PowerPoint</Application>
  <PresentationFormat>Widescreen</PresentationFormat>
  <Paragraphs>225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Wiener path integral based stochastic response determination of nonlinear systems with singular diffusion matrices</vt:lpstr>
      <vt:lpstr>Outline</vt:lpstr>
      <vt:lpstr>Outline</vt:lpstr>
      <vt:lpstr>Introduction</vt:lpstr>
      <vt:lpstr>Introduction</vt:lpstr>
      <vt:lpstr>Outline</vt:lpstr>
      <vt:lpstr>WPI technique - Standard formulation</vt:lpstr>
      <vt:lpstr>PowerPoint Presentation</vt:lpstr>
      <vt:lpstr>Treatment of diffusion matrix singularity</vt:lpstr>
      <vt:lpstr>Outline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response analysis and optimum design of nonlinear electromechanical energy harvesters: A Wiener path integral approach</dc:title>
  <dc:creator>Yannis Petro</dc:creator>
  <cp:lastModifiedBy>Yannis Petro</cp:lastModifiedBy>
  <cp:revision>236</cp:revision>
  <cp:lastPrinted>2018-06-08T12:05:54Z</cp:lastPrinted>
  <dcterms:created xsi:type="dcterms:W3CDTF">2018-05-14T16:31:47Z</dcterms:created>
  <dcterms:modified xsi:type="dcterms:W3CDTF">2018-06-12T05:33:41Z</dcterms:modified>
</cp:coreProperties>
</file>